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6" r:id="rId6"/>
    <p:sldId id="271" r:id="rId7"/>
    <p:sldId id="279" r:id="rId8"/>
    <p:sldId id="269" r:id="rId9"/>
    <p:sldId id="273" r:id="rId10"/>
    <p:sldId id="268" r:id="rId11"/>
    <p:sldId id="267" r:id="rId12"/>
    <p:sldId id="270" r:id="rId13"/>
  </p:sldIdLst>
  <p:sldSz cx="18288000" cy="10287000"/>
  <p:notesSz cx="6858000" cy="9144000"/>
  <p:embeddedFontLst>
    <p:embeddedFont>
      <p:font typeface="League Spartan" pitchFamily="2" charset="0"/>
      <p:regular r:id="rId15"/>
      <p:bold r:id="rId16"/>
    </p:embeddedFont>
    <p:embeddedFont>
      <p:font typeface="Montserrat" pitchFamily="2" charset="0"/>
      <p:regular r:id="rId17"/>
      <p:bold r:id="rId18"/>
      <p:italic r:id="rId19"/>
      <p:boldItalic r:id="rId20"/>
    </p:embeddedFont>
    <p:embeddedFont>
      <p:font typeface="Montserrat Bold" pitchFamily="2" charset="0"/>
      <p:regular r:id="rId21"/>
      <p:bold r:id="rId22"/>
    </p:embeddedFont>
    <p:embeddedFont>
      <p:font typeface="Montserrat Heavy" pitchFamily="2" charset="0"/>
      <p:regular r:id="rId23"/>
      <p:bold r:id="rId24"/>
    </p:embeddedFont>
    <p:embeddedFont>
      <p:font typeface="Montserrat Semi-Bold" pitchFamily="2" charset="0"/>
      <p:regular r:id="rId25"/>
      <p:bold r:id="rId26"/>
    </p:embeddedFont>
    <p:embeddedFont>
      <p:font typeface="Montserrat Ultra-Bold" pitchFamily="2" charset="0"/>
      <p:regular r:id="rId27"/>
      <p:bold r:id="rId28"/>
    </p:embeddedFont>
    <p:embeddedFont>
      <p:font typeface="Poppins Ultra-Bold" pitchFamily="2" charset="0"/>
      <p:regular r:id="rId29"/>
      <p:bold r:id="rId30"/>
    </p:embeddedFont>
    <p:embeddedFont>
      <p:font typeface="TT Hoves Bold" panose="02000003020000060003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 autoAdjust="0"/>
    <p:restoredTop sz="94559" autoAdjust="0"/>
  </p:normalViewPr>
  <p:slideViewPr>
    <p:cSldViewPr>
      <p:cViewPr varScale="1">
        <p:scale>
          <a:sx n="74" d="100"/>
          <a:sy n="74" d="100"/>
        </p:scale>
        <p:origin x="9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PowerHUB is an innovation lab, where we put the latest technologies into practice. </a:t>
            </a:r>
          </a:p>
          <a:p>
            <a:r>
              <a:rPr lang="en-US"/>
              <a:t>In collaboration with cities, universities and companies, we test prototypes and accelerate the application of technologies on the market.</a:t>
            </a:r>
          </a:p>
          <a:p>
            <a:endParaRPr lang="en-US"/>
          </a:p>
          <a:p>
            <a:r>
              <a:rPr lang="en-US"/>
              <a:t>We have an international reach, actively involved in the EIT Urban Mobility, </a:t>
            </a:r>
          </a:p>
          <a:p>
            <a:r>
              <a:rPr lang="en-US"/>
              <a:t>EIT Raw Materials, EIT InnoEnergy programmes.</a:t>
            </a:r>
          </a:p>
          <a:p>
            <a:endParaRPr lang="en-US"/>
          </a:p>
          <a:p>
            <a:r>
              <a:rPr lang="en-US"/>
              <a:t>e collaborate with TOP Czech companies (e.g. Škoda Auto, PRE, ) as well as foreign ones (e.g. Tractebel, CTAG, Fraunhofer), universities (UCL, UTUM, UGent, VUB) </a:t>
            </a:r>
          </a:p>
          <a:p>
            <a:r>
              <a:rPr lang="en-US"/>
              <a:t>We test innovative technologies in cities (Barcelona, Prague, Hamburg, Madrid, Vigo...)</a:t>
            </a:r>
          </a:p>
          <a:p>
            <a:r>
              <a:rPr lang="en-US"/>
              <a:t>We have built  the LivingLabs community of players in sustainable technologies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 collaborate with Czech top companies (e.g. Škoda Auto, PRE, ) as well as foreign ones (e.g. Tractebel, CTAG, Fraunhofer), universities (UCL, UTUM, UGent, VUB) and test innovative technologies in cities (Barcelona, Prague, Hamburg, Madrid, Vigo...).</a:t>
            </a:r>
          </a:p>
          <a:p>
            <a:r>
              <a:rPr lang="en-US"/>
              <a:t>We are creating a LivingLabs community in Prague (together with CTU, Charles University, PII, EIT UM, selected Prague municipalities and others).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Space to communicate company performance</a:t>
            </a:r>
          </a:p>
          <a:p>
            <a:r>
              <a:rPr lang="en-US"/>
              <a:t>Potential for sustainable growth </a:t>
            </a:r>
          </a:p>
          <a:p>
            <a:r>
              <a:rPr lang="en-US"/>
              <a:t>Easier to get funding</a:t>
            </a:r>
          </a:p>
          <a:p>
            <a:r>
              <a:rPr lang="en-US"/>
              <a:t>Motivation to work for companies with sustainable principles </a:t>
            </a:r>
          </a:p>
          <a:p>
            <a:r>
              <a:rPr lang="en-US"/>
              <a:t>Competitive advantage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www.powerhub.cz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4.jpeg"/><Relationship Id="rId12" Type="http://schemas.openxmlformats.org/officeDocument/2006/relationships/image" Target="../media/image35.jpeg"/><Relationship Id="rId17" Type="http://schemas.openxmlformats.org/officeDocument/2006/relationships/image" Target="../media/image2.jpeg"/><Relationship Id="rId2" Type="http://schemas.openxmlformats.org/officeDocument/2006/relationships/image" Target="../media/image1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47.jpeg"/><Relationship Id="rId5" Type="http://schemas.openxmlformats.org/officeDocument/2006/relationships/image" Target="../media/image43.jpeg"/><Relationship Id="rId15" Type="http://schemas.openxmlformats.org/officeDocument/2006/relationships/hyperlink" Target="https://www.sparkpark.no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13.svg"/><Relationship Id="rId9" Type="http://schemas.openxmlformats.org/officeDocument/2006/relationships/image" Target="../media/image5.jpeg"/><Relationship Id="rId1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owerHUB.cz" TargetMode="External"/><Relationship Id="rId13" Type="http://schemas.openxmlformats.org/officeDocument/2006/relationships/image" Target="../media/image59.svg"/><Relationship Id="rId3" Type="http://schemas.openxmlformats.org/officeDocument/2006/relationships/image" Target="../media/image12.pn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17" Type="http://schemas.openxmlformats.org/officeDocument/2006/relationships/hyperlink" Target="http://www.powerhub.cz" TargetMode="External"/><Relationship Id="rId2" Type="http://schemas.openxmlformats.org/officeDocument/2006/relationships/image" Target="../media/image10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hyperlink" Target="https://www.youtube.com/channel/UCL8OewS7qPqzotfSMmqT9Qw" TargetMode="External"/><Relationship Id="rId5" Type="http://schemas.openxmlformats.org/officeDocument/2006/relationships/hyperlink" Target="https://www.linkedin.com/company/35656441/admin/feed/posts/" TargetMode="External"/><Relationship Id="rId15" Type="http://schemas.openxmlformats.org/officeDocument/2006/relationships/hyperlink" Target="tel:+420608882070" TargetMode="External"/><Relationship Id="rId10" Type="http://schemas.openxmlformats.org/officeDocument/2006/relationships/image" Target="../media/image57.svg"/><Relationship Id="rId4" Type="http://schemas.openxmlformats.org/officeDocument/2006/relationships/image" Target="../media/image13.svg"/><Relationship Id="rId9" Type="http://schemas.openxmlformats.org/officeDocument/2006/relationships/image" Target="../media/image56.png"/><Relationship Id="rId14" Type="http://schemas.openxmlformats.org/officeDocument/2006/relationships/hyperlink" Target="mailto:contactme@powerhub.cz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1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svg"/><Relationship Id="rId7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720241" y="2064614"/>
            <a:ext cx="2890441" cy="28904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25136" r="-30962" b="-7166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720241" y="6415484"/>
            <a:ext cx="2890441" cy="289044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23324" y="6415484"/>
            <a:ext cx="2890441" cy="289044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371783" y="6415484"/>
            <a:ext cx="2890441" cy="289044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t="-25000" b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674865" y="2064614"/>
            <a:ext cx="2890441" cy="289044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023324" y="2064614"/>
            <a:ext cx="2890441" cy="289044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371783" y="2064614"/>
            <a:ext cx="2890441" cy="289044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674865" y="6415484"/>
            <a:ext cx="2890441" cy="289044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Freeform 18"/>
          <p:cNvSpPr/>
          <p:nvPr/>
        </p:nvSpPr>
        <p:spPr>
          <a:xfrm>
            <a:off x="6023324" y="868264"/>
            <a:ext cx="6238900" cy="796300"/>
          </a:xfrm>
          <a:custGeom>
            <a:avLst/>
            <a:gdLst/>
            <a:ahLst/>
            <a:cxnLst/>
            <a:rect l="l" t="t" r="r" b="b"/>
            <a:pathLst>
              <a:path w="6238900" h="796300">
                <a:moveTo>
                  <a:pt x="0" y="0"/>
                </a:moveTo>
                <a:lnTo>
                  <a:pt x="6238900" y="0"/>
                </a:lnTo>
                <a:lnTo>
                  <a:pt x="6238900" y="796300"/>
                </a:lnTo>
                <a:lnTo>
                  <a:pt x="0" y="796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610683" y="-3904425"/>
            <a:ext cx="9281647" cy="5568988"/>
            <a:chOff x="0" y="0"/>
            <a:chExt cx="6350000" cy="381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EAEA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-7063982" y="9305925"/>
            <a:ext cx="9281647" cy="5568988"/>
            <a:chOff x="0" y="0"/>
            <a:chExt cx="6350000" cy="381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EAEA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795541" y="5428068"/>
            <a:ext cx="6696918" cy="80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</a:pPr>
            <a:r>
              <a:rPr lang="en-US" sz="3165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  <a:hlinkClick r:id="rId11" tooltip="https://www.powerhub.cz"/>
              </a:rPr>
              <a:t>YOUR INNOVATIONS</a:t>
            </a:r>
          </a:p>
          <a:p>
            <a:pPr algn="ctr">
              <a:lnSpc>
                <a:spcPts val="3197"/>
              </a:lnSpc>
            </a:pPr>
            <a:r>
              <a:rPr lang="en-US" sz="3165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  <a:hlinkClick r:id="rId11" tooltip="https://www.powerhub.cz"/>
              </a:rPr>
              <a:t>POWERED BY 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66800"/>
            <a:ext cx="162306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PILOTS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8393597" y="890385"/>
            <a:ext cx="11674597" cy="921657"/>
            <a:chOff x="0" y="0"/>
            <a:chExt cx="514785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99821" y="1182718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2"/>
                </a:lnTo>
                <a:lnTo>
                  <a:pt x="0" y="33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496369" y="2093043"/>
            <a:ext cx="8822564" cy="6616923"/>
          </a:xfrm>
          <a:custGeom>
            <a:avLst/>
            <a:gdLst/>
            <a:ahLst/>
            <a:cxnLst/>
            <a:rect l="l" t="t" r="r" b="b"/>
            <a:pathLst>
              <a:path w="8822564" h="6616923">
                <a:moveTo>
                  <a:pt x="0" y="0"/>
                </a:moveTo>
                <a:lnTo>
                  <a:pt x="8822564" y="0"/>
                </a:lnTo>
                <a:lnTo>
                  <a:pt x="8822564" y="6616923"/>
                </a:lnTo>
                <a:lnTo>
                  <a:pt x="0" y="6616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751253" y="2685857"/>
            <a:ext cx="2877388" cy="287738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165781" y="5627848"/>
            <a:ext cx="2877388" cy="287738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14467" r="-355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62839" y="2266112"/>
            <a:ext cx="2877388" cy="287738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t="-41289" b="-852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249522" y="5187239"/>
            <a:ext cx="1659942" cy="366481"/>
          </a:xfrm>
          <a:custGeom>
            <a:avLst/>
            <a:gdLst/>
            <a:ahLst/>
            <a:cxnLst/>
            <a:rect l="l" t="t" r="r" b="b"/>
            <a:pathLst>
              <a:path w="1659942" h="366481">
                <a:moveTo>
                  <a:pt x="0" y="0"/>
                </a:moveTo>
                <a:lnTo>
                  <a:pt x="1659942" y="0"/>
                </a:lnTo>
                <a:lnTo>
                  <a:pt x="1659942" y="366481"/>
                </a:lnTo>
                <a:lnTo>
                  <a:pt x="0" y="366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8" name="Group 18"/>
          <p:cNvGrpSpPr/>
          <p:nvPr/>
        </p:nvGrpSpPr>
        <p:grpSpPr>
          <a:xfrm>
            <a:off x="9006010" y="2475934"/>
            <a:ext cx="7072190" cy="3183038"/>
            <a:chOff x="0" y="0"/>
            <a:chExt cx="9429586" cy="424405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8104129" cy="534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07"/>
                </a:lnSpc>
                <a:spcBef>
                  <a:spcPct val="0"/>
                </a:spcBef>
              </a:pPr>
              <a:r>
                <a:rPr lang="en-US" sz="2656" b="1" spc="-87" dirty="0" err="1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CycleAI</a:t>
              </a:r>
              <a:endPara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42785"/>
              <a:ext cx="8104129" cy="455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34"/>
                </a:lnSpc>
              </a:pP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Bezpečnost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cyklistů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plánovací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aplikace</a:t>
              </a:r>
              <a:endPara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22664"/>
              <a:ext cx="6536800" cy="534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07"/>
                </a:lnSpc>
                <a:spcBef>
                  <a:spcPct val="0"/>
                </a:spcBef>
              </a:pPr>
              <a:r>
                <a:rPr lang="en-US" sz="2656" b="1" spc="-87" dirty="0" err="1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Aurrigo</a:t>
              </a:r>
              <a:r>
                <a:rPr lang="en-US" sz="2656" b="1" spc="-87" dirty="0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 + </a:t>
              </a:r>
              <a:r>
                <a:rPr lang="en-US" sz="2656" b="1" spc="-87" dirty="0" err="1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BringAuto</a:t>
              </a:r>
              <a:endPara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265450"/>
              <a:ext cx="9429586" cy="44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634"/>
                </a:lnSpc>
              </a:pP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Autonomní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autobus +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autonomní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přeprava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zboží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​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045327"/>
              <a:ext cx="6366152" cy="534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07"/>
                </a:lnSpc>
                <a:spcBef>
                  <a:spcPct val="0"/>
                </a:spcBef>
              </a:pPr>
              <a:r>
                <a:rPr lang="en-US" sz="2656" b="1" spc="-87" dirty="0" err="1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Auvetech</a:t>
              </a:r>
              <a:endPara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788112"/>
              <a:ext cx="6366152" cy="455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34"/>
                </a:lnSpc>
              </a:pP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Autonomní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přeprava</a:t>
              </a:r>
              <a:r>
                <a:rPr lang="en-US" sz="225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5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osob</a:t>
              </a:r>
              <a:endPara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id="{9A344BA4-095B-0CF9-2890-0EF4C233FCAE}"/>
              </a:ext>
            </a:extLst>
          </p:cNvPr>
          <p:cNvGrpSpPr>
            <a:grpSpLocks noChangeAspect="1"/>
          </p:cNvGrpSpPr>
          <p:nvPr/>
        </p:nvGrpSpPr>
        <p:grpSpPr>
          <a:xfrm>
            <a:off x="5744726" y="2700343"/>
            <a:ext cx="2890441" cy="2890441"/>
            <a:chOff x="0" y="0"/>
            <a:chExt cx="6350000" cy="6350000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94D6A14-DEE9-9F17-9240-9D94599503E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026" name="Picture 2" descr="Auve Tech OÜ - EIT Urban Mobility">
            <a:extLst>
              <a:ext uri="{FF2B5EF4-FFF2-40B4-BE49-F238E27FC236}">
                <a16:creationId xmlns:a16="http://schemas.microsoft.com/office/drawing/2014/main" id="{8EFA5D7C-3A37-9770-3406-C2CA09E3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47" y="8570336"/>
            <a:ext cx="1639560" cy="9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RRIGO INTERNATIONAL PLC - InvestorMeetCompany">
            <a:extLst>
              <a:ext uri="{FF2B5EF4-FFF2-40B4-BE49-F238E27FC236}">
                <a16:creationId xmlns:a16="http://schemas.microsoft.com/office/drawing/2014/main" id="{1679736D-D508-EE78-C501-46FB429D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69" y="5600806"/>
            <a:ext cx="1644353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13">
            <a:extLst>
              <a:ext uri="{FF2B5EF4-FFF2-40B4-BE49-F238E27FC236}">
                <a16:creationId xmlns:a16="http://schemas.microsoft.com/office/drawing/2014/main" id="{226ECCF5-A3FF-7598-383F-BD7C304712E6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712" y="6219547"/>
            <a:ext cx="2890441" cy="2890441"/>
            <a:chOff x="0" y="0"/>
            <a:chExt cx="6350000" cy="6350000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6244606E-FAC4-9D8F-E613-0B0C0B747D9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12"/>
              <a:stretch>
                <a:fillRect l="-20469" r="-5730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8C90439F-0308-2AAD-7272-9A08C8D0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8895392"/>
            <a:ext cx="1771826" cy="11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ACF1137B-4EE8-9194-6941-4D2821C83A27}"/>
              </a:ext>
            </a:extLst>
          </p:cNvPr>
          <p:cNvSpPr txBox="1"/>
          <p:nvPr/>
        </p:nvSpPr>
        <p:spPr>
          <a:xfrm>
            <a:off x="9033819" y="5826007"/>
            <a:ext cx="4774614" cy="40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Dachser</a:t>
            </a:r>
            <a:endParaRPr lang="en-US" sz="2656" b="1" spc="-87" dirty="0">
              <a:solidFill>
                <a:srgbClr val="000000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BF165AD1-FD89-A4E1-26CA-F83D91CE879B}"/>
              </a:ext>
            </a:extLst>
          </p:cNvPr>
          <p:cNvSpPr txBox="1"/>
          <p:nvPr/>
        </p:nvSpPr>
        <p:spPr>
          <a:xfrm>
            <a:off x="9033818" y="6383096"/>
            <a:ext cx="552038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34"/>
              </a:lnSpc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Cyklodepo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logistika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poslední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míle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TextBox 23">
            <a:extLst>
              <a:ext uri="{FF2B5EF4-FFF2-40B4-BE49-F238E27FC236}">
                <a16:creationId xmlns:a16="http://schemas.microsoft.com/office/drawing/2014/main" id="{D918F3E5-CE21-8820-F096-DBEF464D5F3C}"/>
              </a:ext>
            </a:extLst>
          </p:cNvPr>
          <p:cNvSpPr txBox="1"/>
          <p:nvPr/>
        </p:nvSpPr>
        <p:spPr>
          <a:xfrm>
            <a:off x="9031627" y="7083000"/>
            <a:ext cx="4774614" cy="40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SparkPark</a:t>
            </a:r>
            <a:endParaRPr lang="en-US" sz="2656" b="1" spc="-87" dirty="0">
              <a:solidFill>
                <a:srgbClr val="000000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846E1B5C-022D-6A88-284E-FCD3A5FF615E}"/>
              </a:ext>
            </a:extLst>
          </p:cNvPr>
          <p:cNvSpPr txBox="1"/>
          <p:nvPr/>
        </p:nvSpPr>
        <p:spPr>
          <a:xfrm>
            <a:off x="9031627" y="7640089"/>
            <a:ext cx="4774614" cy="34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4"/>
              </a:lnSpc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Přesné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testování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koloběžek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kol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190CC821-BE94-C65B-79C6-6247ABE79840}"/>
              </a:ext>
            </a:extLst>
          </p:cNvPr>
          <p:cNvGrpSpPr>
            <a:grpSpLocks noChangeAspect="1"/>
          </p:cNvGrpSpPr>
          <p:nvPr/>
        </p:nvGrpSpPr>
        <p:grpSpPr>
          <a:xfrm>
            <a:off x="15466198" y="216489"/>
            <a:ext cx="2242236" cy="2242236"/>
            <a:chOff x="0" y="0"/>
            <a:chExt cx="6350000" cy="6350000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77F605C4-B22E-4C52-67BE-E492E41D551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1" name="Freeform 12">
            <a:hlinkClick r:id="rId15" tooltip="https://www.sparkpark.no"/>
            <a:extLst>
              <a:ext uri="{FF2B5EF4-FFF2-40B4-BE49-F238E27FC236}">
                <a16:creationId xmlns:a16="http://schemas.microsoft.com/office/drawing/2014/main" id="{A495C658-C73B-EE8E-576A-D99778BEF434}"/>
              </a:ext>
            </a:extLst>
          </p:cNvPr>
          <p:cNvSpPr/>
          <p:nvPr/>
        </p:nvSpPr>
        <p:spPr>
          <a:xfrm>
            <a:off x="15872941" y="2468665"/>
            <a:ext cx="1538843" cy="512369"/>
          </a:xfrm>
          <a:custGeom>
            <a:avLst/>
            <a:gdLst/>
            <a:ahLst/>
            <a:cxnLst/>
            <a:rect l="l" t="t" r="r" b="b"/>
            <a:pathLst>
              <a:path w="1538843" h="512369">
                <a:moveTo>
                  <a:pt x="0" y="0"/>
                </a:moveTo>
                <a:lnTo>
                  <a:pt x="1538843" y="0"/>
                </a:lnTo>
                <a:lnTo>
                  <a:pt x="1538843" y="512369"/>
                </a:lnTo>
                <a:lnTo>
                  <a:pt x="0" y="5123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AE2E98C5-425F-5C23-1211-0568CBD34F63}"/>
              </a:ext>
            </a:extLst>
          </p:cNvPr>
          <p:cNvGrpSpPr>
            <a:grpSpLocks noChangeAspect="1"/>
          </p:cNvGrpSpPr>
          <p:nvPr/>
        </p:nvGrpSpPr>
        <p:grpSpPr>
          <a:xfrm>
            <a:off x="6836693" y="7302024"/>
            <a:ext cx="1865280" cy="1865280"/>
            <a:chOff x="0" y="0"/>
            <a:chExt cx="6350000" cy="6350000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B6E24B65-4A14-FA74-C11F-068C95D58ED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17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00600" y="8661530"/>
            <a:ext cx="3141182" cy="602625"/>
          </a:xfrm>
          <a:custGeom>
            <a:avLst/>
            <a:gdLst/>
            <a:ahLst/>
            <a:cxnLst/>
            <a:rect l="l" t="t" r="r" b="b"/>
            <a:pathLst>
              <a:path w="3141182" h="602625">
                <a:moveTo>
                  <a:pt x="0" y="0"/>
                </a:moveTo>
                <a:lnTo>
                  <a:pt x="3141182" y="0"/>
                </a:lnTo>
                <a:lnTo>
                  <a:pt x="3141182" y="602625"/>
                </a:lnTo>
                <a:lnTo>
                  <a:pt x="0" y="602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906000" y="8661530"/>
            <a:ext cx="4855321" cy="565140"/>
          </a:xfrm>
          <a:custGeom>
            <a:avLst/>
            <a:gdLst/>
            <a:ahLst/>
            <a:cxnLst/>
            <a:rect l="l" t="t" r="r" b="b"/>
            <a:pathLst>
              <a:path w="4855321" h="565140">
                <a:moveTo>
                  <a:pt x="0" y="0"/>
                </a:moveTo>
                <a:lnTo>
                  <a:pt x="4855321" y="0"/>
                </a:lnTo>
                <a:lnTo>
                  <a:pt x="4855321" y="565140"/>
                </a:lnTo>
                <a:lnTo>
                  <a:pt x="0" y="565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6689" b="-787435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01141" y="2308193"/>
            <a:ext cx="5919410" cy="591941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66800"/>
            <a:ext cx="16230600" cy="72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b="1" u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NETWORK &amp; EVENTS</a:t>
            </a:r>
          </a:p>
        </p:txBody>
      </p:sp>
      <p:sp>
        <p:nvSpPr>
          <p:cNvPr id="9" name="Freeform 9"/>
          <p:cNvSpPr/>
          <p:nvPr/>
        </p:nvSpPr>
        <p:spPr>
          <a:xfrm>
            <a:off x="6102235" y="3118116"/>
            <a:ext cx="4584569" cy="3438427"/>
          </a:xfrm>
          <a:custGeom>
            <a:avLst/>
            <a:gdLst/>
            <a:ahLst/>
            <a:cxnLst/>
            <a:rect l="l" t="t" r="r" b="b"/>
            <a:pathLst>
              <a:path w="4584569" h="3438427">
                <a:moveTo>
                  <a:pt x="0" y="0"/>
                </a:moveTo>
                <a:lnTo>
                  <a:pt x="4584569" y="0"/>
                </a:lnTo>
                <a:lnTo>
                  <a:pt x="4584569" y="3438427"/>
                </a:lnTo>
                <a:lnTo>
                  <a:pt x="0" y="3438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924826" y="3503630"/>
            <a:ext cx="3761978" cy="266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Provozujeme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vlastní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Livinglab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platformu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rychlé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prototypování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validaci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testování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rozšiřování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inovací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pořádáme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veletrhy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konference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startupové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akce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soutěže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2251" u="none" strike="noStrik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69368" y="2308193"/>
            <a:ext cx="4418530" cy="441853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4953" r="-2495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8393597" y="890385"/>
            <a:ext cx="11674597" cy="921657"/>
            <a:chOff x="0" y="0"/>
            <a:chExt cx="5147855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499821" y="1182718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2"/>
                </a:lnTo>
                <a:lnTo>
                  <a:pt x="0" y="336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93597" y="1552264"/>
            <a:ext cx="11674597" cy="921657"/>
            <a:chOff x="0" y="0"/>
            <a:chExt cx="514785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9821" y="1844597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1"/>
                </a:lnTo>
                <a:lnTo>
                  <a:pt x="0" y="336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726468" y="6243500"/>
            <a:ext cx="9366244" cy="7024683"/>
          </a:xfrm>
          <a:custGeom>
            <a:avLst/>
            <a:gdLst/>
            <a:ahLst/>
            <a:cxnLst/>
            <a:rect l="l" t="t" r="r" b="b"/>
            <a:pathLst>
              <a:path w="9366244" h="7024683">
                <a:moveTo>
                  <a:pt x="0" y="0"/>
                </a:moveTo>
                <a:lnTo>
                  <a:pt x="9366244" y="0"/>
                </a:lnTo>
                <a:lnTo>
                  <a:pt x="9366244" y="7024682"/>
                </a:lnTo>
                <a:lnTo>
                  <a:pt x="0" y="7024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>
            <a:hlinkClick r:id="rId5" tooltip="https://www.linkedin.com/company/35656441/admin/feed/posts/"/>
          </p:cNvPr>
          <p:cNvSpPr/>
          <p:nvPr/>
        </p:nvSpPr>
        <p:spPr>
          <a:xfrm>
            <a:off x="11849814" y="7883346"/>
            <a:ext cx="683274" cy="683274"/>
          </a:xfrm>
          <a:custGeom>
            <a:avLst/>
            <a:gdLst/>
            <a:ahLst/>
            <a:cxnLst/>
            <a:rect l="l" t="t" r="r" b="b"/>
            <a:pathLst>
              <a:path w="683274" h="683274">
                <a:moveTo>
                  <a:pt x="0" y="0"/>
                </a:moveTo>
                <a:lnTo>
                  <a:pt x="683275" y="0"/>
                </a:lnTo>
                <a:lnTo>
                  <a:pt x="683275" y="683275"/>
                </a:lnTo>
                <a:lnTo>
                  <a:pt x="0" y="683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hlinkClick r:id="rId8" tooltip="https://www.facebook.com/PowerHUB.cz"/>
          </p:cNvPr>
          <p:cNvSpPr/>
          <p:nvPr/>
        </p:nvSpPr>
        <p:spPr>
          <a:xfrm>
            <a:off x="12704302" y="7885166"/>
            <a:ext cx="681454" cy="681454"/>
          </a:xfrm>
          <a:custGeom>
            <a:avLst/>
            <a:gdLst/>
            <a:ahLst/>
            <a:cxnLst/>
            <a:rect l="l" t="t" r="r" b="b"/>
            <a:pathLst>
              <a:path w="681454" h="681454">
                <a:moveTo>
                  <a:pt x="0" y="0"/>
                </a:moveTo>
                <a:lnTo>
                  <a:pt x="681455" y="0"/>
                </a:lnTo>
                <a:lnTo>
                  <a:pt x="681455" y="681455"/>
                </a:lnTo>
                <a:lnTo>
                  <a:pt x="0" y="6814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>
            <a:hlinkClick r:id="rId11" tooltip="https://www.youtube.com/channel/UCL8OewS7qPqzotfSMmqT9Qw"/>
          </p:cNvPr>
          <p:cNvSpPr/>
          <p:nvPr/>
        </p:nvSpPr>
        <p:spPr>
          <a:xfrm>
            <a:off x="13557207" y="7885166"/>
            <a:ext cx="916241" cy="681454"/>
          </a:xfrm>
          <a:custGeom>
            <a:avLst/>
            <a:gdLst/>
            <a:ahLst/>
            <a:cxnLst/>
            <a:rect l="l" t="t" r="r" b="b"/>
            <a:pathLst>
              <a:path w="916241" h="681454">
                <a:moveTo>
                  <a:pt x="0" y="0"/>
                </a:moveTo>
                <a:lnTo>
                  <a:pt x="916241" y="0"/>
                </a:lnTo>
                <a:lnTo>
                  <a:pt x="916241" y="681455"/>
                </a:lnTo>
                <a:lnTo>
                  <a:pt x="0" y="6814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143826" y="4216127"/>
            <a:ext cx="6625115" cy="662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4"/>
              </a:lnSpc>
            </a:pPr>
            <a:r>
              <a:rPr lang="en-US" sz="4965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CONNECT WITH 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43826" y="4916301"/>
            <a:ext cx="5705988" cy="49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2928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Email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43826" y="5513050"/>
            <a:ext cx="570598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3"/>
              </a:lnSpc>
              <a:spcBef>
                <a:spcPct val="0"/>
              </a:spcBef>
            </a:pPr>
            <a:r>
              <a:rPr lang="en-US" sz="2928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4" tooltip="mailto:contactme@powerhub.cz"/>
              </a:rPr>
              <a:t>pavel@powerhub.cz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43826" y="6470685"/>
            <a:ext cx="5705988" cy="49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1849814" y="8829689"/>
            <a:ext cx="6625115" cy="42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0"/>
              </a:lnSpc>
              <a:spcBef>
                <a:spcPct val="0"/>
              </a:spcBef>
            </a:pPr>
            <a:r>
              <a:rPr lang="en-US" sz="29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@PowerHUB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43826" y="6195875"/>
            <a:ext cx="5705988" cy="49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29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Phone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43826" y="6792623"/>
            <a:ext cx="570598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3"/>
              </a:lnSpc>
              <a:spcBef>
                <a:spcPct val="0"/>
              </a:spcBef>
            </a:pPr>
            <a:r>
              <a:rPr lang="en-US" sz="2928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5" tooltip="tel:+420608882070"/>
              </a:rPr>
              <a:t>+420 605 559 221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49814" y="7368879"/>
            <a:ext cx="6625115" cy="40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7"/>
              </a:lnSpc>
            </a:pPr>
            <a:r>
              <a:rPr lang="en-US" sz="3165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SOCIAL MEDIA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284375" y="4063924"/>
            <a:ext cx="3341090" cy="334109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16"/>
              <a:stretch>
                <a:fillRect l="-21090" r="-2109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143826" y="7433232"/>
            <a:ext cx="5705988" cy="49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29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43826" y="8023711"/>
            <a:ext cx="5705988" cy="43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3"/>
              </a:lnSpc>
              <a:spcBef>
                <a:spcPct val="0"/>
              </a:spcBef>
            </a:pPr>
            <a:r>
              <a:rPr lang="en-US" sz="2928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7" tooltip="http://www.powerhub.cz"/>
              </a:rPr>
              <a:t>www.powerhub.cz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0C6EBFF-6E59-05D6-8183-92351911CA8A}"/>
              </a:ext>
            </a:extLst>
          </p:cNvPr>
          <p:cNvSpPr txBox="1"/>
          <p:nvPr/>
        </p:nvSpPr>
        <p:spPr>
          <a:xfrm>
            <a:off x="4648200" y="2539708"/>
            <a:ext cx="8909007" cy="67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14"/>
              </a:lnSpc>
            </a:pPr>
            <a:r>
              <a:rPr lang="en-US" sz="4965" dirty="0" err="1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Děkuji</a:t>
            </a:r>
            <a:r>
              <a:rPr lang="en-US" sz="4965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965" dirty="0" err="1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Vám</a:t>
            </a:r>
            <a:r>
              <a:rPr lang="en-US" sz="4965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za </a:t>
            </a:r>
            <a:r>
              <a:rPr lang="en-US" sz="4965" dirty="0" err="1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pozornost</a:t>
            </a:r>
            <a:r>
              <a:rPr lang="en-US" sz="4965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93597" y="1552264"/>
            <a:ext cx="11674597" cy="921657"/>
            <a:chOff x="0" y="0"/>
            <a:chExt cx="514785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9821" y="1844597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1"/>
                </a:lnTo>
                <a:lnTo>
                  <a:pt x="0" y="336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097352" y="5562776"/>
            <a:ext cx="6631627" cy="3978976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t="-5555" b="-555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2701461" y="4264086"/>
            <a:ext cx="3126931" cy="2345198"/>
          </a:xfrm>
          <a:custGeom>
            <a:avLst/>
            <a:gdLst/>
            <a:ahLst/>
            <a:cxnLst/>
            <a:rect l="l" t="t" r="r" b="b"/>
            <a:pathLst>
              <a:path w="3126931" h="2345198">
                <a:moveTo>
                  <a:pt x="0" y="0"/>
                </a:moveTo>
                <a:lnTo>
                  <a:pt x="3126931" y="0"/>
                </a:lnTo>
                <a:lnTo>
                  <a:pt x="3126931" y="2345199"/>
                </a:lnTo>
                <a:lnTo>
                  <a:pt x="0" y="2345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5400000">
            <a:off x="14557354" y="1887395"/>
            <a:ext cx="3064767" cy="2298575"/>
          </a:xfrm>
          <a:custGeom>
            <a:avLst/>
            <a:gdLst/>
            <a:ahLst/>
            <a:cxnLst/>
            <a:rect l="l" t="t" r="r" b="b"/>
            <a:pathLst>
              <a:path w="3064767" h="2298575">
                <a:moveTo>
                  <a:pt x="0" y="0"/>
                </a:moveTo>
                <a:lnTo>
                  <a:pt x="3064767" y="0"/>
                </a:lnTo>
                <a:lnTo>
                  <a:pt x="3064767" y="2298575"/>
                </a:lnTo>
                <a:lnTo>
                  <a:pt x="0" y="229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5400000">
            <a:off x="14553975" y="6552975"/>
            <a:ext cx="3091800" cy="2318850"/>
          </a:xfrm>
          <a:custGeom>
            <a:avLst/>
            <a:gdLst/>
            <a:ahLst/>
            <a:cxnLst/>
            <a:rect l="l" t="t" r="r" b="b"/>
            <a:pathLst>
              <a:path w="3091800" h="2318850">
                <a:moveTo>
                  <a:pt x="0" y="0"/>
                </a:moveTo>
                <a:lnTo>
                  <a:pt x="3091800" y="0"/>
                </a:lnTo>
                <a:lnTo>
                  <a:pt x="3091800" y="2318850"/>
                </a:lnTo>
                <a:lnTo>
                  <a:pt x="0" y="2318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292120" y="6997998"/>
            <a:ext cx="1934113" cy="354341"/>
          </a:xfrm>
          <a:custGeom>
            <a:avLst/>
            <a:gdLst/>
            <a:ahLst/>
            <a:cxnLst/>
            <a:rect l="l" t="t" r="r" b="b"/>
            <a:pathLst>
              <a:path w="1934113" h="354341">
                <a:moveTo>
                  <a:pt x="0" y="0"/>
                </a:moveTo>
                <a:lnTo>
                  <a:pt x="1934112" y="0"/>
                </a:lnTo>
                <a:lnTo>
                  <a:pt x="1934112" y="354341"/>
                </a:lnTo>
                <a:lnTo>
                  <a:pt x="0" y="35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3508242" y="6425100"/>
            <a:ext cx="1998060" cy="1598448"/>
          </a:xfrm>
          <a:custGeom>
            <a:avLst/>
            <a:gdLst/>
            <a:ahLst/>
            <a:cxnLst/>
            <a:rect l="l" t="t" r="r" b="b"/>
            <a:pathLst>
              <a:path w="1998060" h="1598448">
                <a:moveTo>
                  <a:pt x="0" y="0"/>
                </a:moveTo>
                <a:lnTo>
                  <a:pt x="1998060" y="0"/>
                </a:lnTo>
                <a:lnTo>
                  <a:pt x="1998060" y="1598448"/>
                </a:lnTo>
                <a:lnTo>
                  <a:pt x="0" y="1598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2444057" y="7599989"/>
            <a:ext cx="836944" cy="1394906"/>
          </a:xfrm>
          <a:custGeom>
            <a:avLst/>
            <a:gdLst/>
            <a:ahLst/>
            <a:cxnLst/>
            <a:rect l="l" t="t" r="r" b="b"/>
            <a:pathLst>
              <a:path w="836944" h="1394906">
                <a:moveTo>
                  <a:pt x="0" y="0"/>
                </a:moveTo>
                <a:lnTo>
                  <a:pt x="836943" y="0"/>
                </a:lnTo>
                <a:lnTo>
                  <a:pt x="836943" y="1394906"/>
                </a:lnTo>
                <a:lnTo>
                  <a:pt x="0" y="1394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299514" y="7726875"/>
            <a:ext cx="792276" cy="792276"/>
          </a:xfrm>
          <a:custGeom>
            <a:avLst/>
            <a:gdLst/>
            <a:ahLst/>
            <a:cxnLst/>
            <a:rect l="l" t="t" r="r" b="b"/>
            <a:pathLst>
              <a:path w="792276" h="792276">
                <a:moveTo>
                  <a:pt x="0" y="0"/>
                </a:moveTo>
                <a:lnTo>
                  <a:pt x="792276" y="0"/>
                </a:lnTo>
                <a:lnTo>
                  <a:pt x="792276" y="792275"/>
                </a:lnTo>
                <a:lnTo>
                  <a:pt x="0" y="792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5759380" y="6840986"/>
            <a:ext cx="1084894" cy="610705"/>
          </a:xfrm>
          <a:custGeom>
            <a:avLst/>
            <a:gdLst/>
            <a:ahLst/>
            <a:cxnLst/>
            <a:rect l="l" t="t" r="r" b="b"/>
            <a:pathLst>
              <a:path w="1084894" h="610705">
                <a:moveTo>
                  <a:pt x="0" y="0"/>
                </a:moveTo>
                <a:lnTo>
                  <a:pt x="1084894" y="0"/>
                </a:lnTo>
                <a:lnTo>
                  <a:pt x="1084894" y="610705"/>
                </a:lnTo>
                <a:lnTo>
                  <a:pt x="0" y="6107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5586837" y="8572606"/>
            <a:ext cx="1257437" cy="422289"/>
          </a:xfrm>
          <a:custGeom>
            <a:avLst/>
            <a:gdLst/>
            <a:ahLst/>
            <a:cxnLst/>
            <a:rect l="l" t="t" r="r" b="b"/>
            <a:pathLst>
              <a:path w="1257437" h="422289">
                <a:moveTo>
                  <a:pt x="0" y="0"/>
                </a:moveTo>
                <a:lnTo>
                  <a:pt x="1257437" y="0"/>
                </a:lnTo>
                <a:lnTo>
                  <a:pt x="1257437" y="422289"/>
                </a:lnTo>
                <a:lnTo>
                  <a:pt x="0" y="422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4085686" y="8188482"/>
            <a:ext cx="1420616" cy="1136493"/>
          </a:xfrm>
          <a:custGeom>
            <a:avLst/>
            <a:gdLst/>
            <a:ahLst/>
            <a:cxnLst/>
            <a:rect l="l" t="t" r="r" b="b"/>
            <a:pathLst>
              <a:path w="1420616" h="1136493">
                <a:moveTo>
                  <a:pt x="0" y="0"/>
                </a:moveTo>
                <a:lnTo>
                  <a:pt x="1420616" y="0"/>
                </a:lnTo>
                <a:lnTo>
                  <a:pt x="1420616" y="1136493"/>
                </a:lnTo>
                <a:lnTo>
                  <a:pt x="0" y="1136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3508242" y="7685896"/>
            <a:ext cx="2769657" cy="483536"/>
          </a:xfrm>
          <a:custGeom>
            <a:avLst/>
            <a:gdLst/>
            <a:ahLst/>
            <a:cxnLst/>
            <a:rect l="l" t="t" r="r" b="b"/>
            <a:pathLst>
              <a:path w="2769657" h="483536">
                <a:moveTo>
                  <a:pt x="0" y="0"/>
                </a:moveTo>
                <a:lnTo>
                  <a:pt x="2769657" y="0"/>
                </a:lnTo>
                <a:lnTo>
                  <a:pt x="2769657" y="483536"/>
                </a:lnTo>
                <a:lnTo>
                  <a:pt x="0" y="4835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TextBox 19"/>
          <p:cNvSpPr txBox="1"/>
          <p:nvPr/>
        </p:nvSpPr>
        <p:spPr>
          <a:xfrm>
            <a:off x="4214768" y="1666875"/>
            <a:ext cx="9858465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7"/>
              </a:lnSpc>
            </a:pPr>
            <a:r>
              <a:rPr lang="en-US" sz="5007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POWERHUB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2120" y="2973313"/>
            <a:ext cx="11331672" cy="257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PowerHUB,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jako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technology transfer hub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vyniká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akceleraci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startupů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uvádění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průlomových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technologií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života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. Ve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spolupráci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městy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univerzitami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předními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průmyslovými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podniky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pilotujeme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urychlujeme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technologie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od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konceptu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až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po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uvedení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trh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2899"/>
              </a:lnSpc>
            </a:pPr>
            <a:endParaRPr lang="en-US" sz="2071" dirty="0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99"/>
              </a:lnSpc>
            </a:pP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Máme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mezinárodní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dosah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aktivně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zapojujeme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2071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projektů</a:t>
            </a: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EIT Urban Mobility, </a:t>
            </a:r>
          </a:p>
          <a:p>
            <a:pPr algn="just">
              <a:lnSpc>
                <a:spcPts val="2899"/>
              </a:lnSpc>
            </a:pPr>
            <a:r>
              <a:rPr lang="en-US" sz="2071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EIT Raw Materials, EIT Climate a EIT InnoEnergy.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42480" y="2468679"/>
            <a:ext cx="2094516" cy="29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2"/>
              </a:lnSpc>
            </a:pPr>
            <a:r>
              <a:rPr lang="en-US" sz="2096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SPIN-OFFS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99788" y="2844562"/>
            <a:ext cx="197990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8"/>
              </a:lnSpc>
            </a:pP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posledních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dvou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letech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jsme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založili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5 spin-off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společností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nejnovějšími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technologiemi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51702" y="1624623"/>
            <a:ext cx="676072" cy="70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7"/>
              </a:lnSpc>
            </a:pPr>
            <a:r>
              <a:rPr lang="en-US" sz="4596" b="1">
                <a:solidFill>
                  <a:srgbClr val="0000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103555" y="7085876"/>
            <a:ext cx="2094516" cy="29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2"/>
              </a:lnSpc>
            </a:pPr>
            <a:r>
              <a:rPr lang="en-US" sz="2096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PILOTS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132130" y="7461759"/>
            <a:ext cx="194755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8"/>
              </a:lnSpc>
            </a:pP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Loni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jsme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otestovali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5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prototypů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technologií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oblasti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energetiky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mobility a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cirkulární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ekonomiky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812450" y="6241820"/>
            <a:ext cx="676072" cy="70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7"/>
              </a:lnSpc>
            </a:pPr>
            <a:r>
              <a:rPr lang="en-US" sz="4596" b="1">
                <a:solidFill>
                  <a:srgbClr val="0000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28532" y="4916262"/>
            <a:ext cx="2094516" cy="29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2"/>
              </a:lnSpc>
            </a:pPr>
            <a:r>
              <a:rPr lang="en-US" sz="2096" b="1" dirty="0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STARTUPS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95523" y="5394408"/>
            <a:ext cx="197990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8"/>
              </a:lnSpc>
            </a:pP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Naším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inkubačním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nebo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akceleračním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programem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prošlo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více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než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300 </a:t>
            </a:r>
            <a:r>
              <a:rPr lang="en-US" sz="156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startupů</a:t>
            </a:r>
            <a:r>
              <a:rPr lang="en-US" sz="156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58390" y="4259971"/>
            <a:ext cx="1613073" cy="59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3"/>
              </a:lnSpc>
            </a:pPr>
            <a:r>
              <a:rPr lang="en-US" sz="3815" b="1">
                <a:solidFill>
                  <a:srgbClr val="0000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300+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9514" y="6068290"/>
            <a:ext cx="5172580" cy="38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1"/>
              </a:lnSpc>
            </a:pPr>
            <a:r>
              <a:rPr lang="en-US" sz="2907" dirty="0" err="1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Partneři</a:t>
            </a:r>
            <a:r>
              <a:rPr lang="en-US" sz="2907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07" dirty="0" err="1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našich</a:t>
            </a:r>
            <a:r>
              <a:rPr lang="en-US" sz="2907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07" dirty="0" err="1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projektů</a:t>
            </a:r>
            <a:r>
              <a:rPr lang="en-US" sz="2907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720241" y="1028700"/>
            <a:ext cx="2890441" cy="28904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2644" r="-326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720241" y="6145061"/>
            <a:ext cx="2890441" cy="289044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23324" y="6145061"/>
            <a:ext cx="2890441" cy="289044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371783" y="6145061"/>
            <a:ext cx="2890441" cy="289044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33333" r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674865" y="1028700"/>
            <a:ext cx="2890441" cy="289044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329" r="-2532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023324" y="1028700"/>
            <a:ext cx="2890441" cy="289044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371783" y="1028700"/>
            <a:ext cx="2890441" cy="289044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25000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674865" y="6145061"/>
            <a:ext cx="2890441" cy="289044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25712" r="-25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8393597" y="1552264"/>
            <a:ext cx="11674597" cy="921657"/>
            <a:chOff x="0" y="0"/>
            <a:chExt cx="5147855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99821" y="1844597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1"/>
                </a:lnTo>
                <a:lnTo>
                  <a:pt x="0" y="336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TextBox 22"/>
          <p:cNvSpPr txBox="1"/>
          <p:nvPr/>
        </p:nvSpPr>
        <p:spPr>
          <a:xfrm>
            <a:off x="5795541" y="5210481"/>
            <a:ext cx="6696918" cy="42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</a:pPr>
            <a:r>
              <a:rPr lang="en-US" sz="3165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NAŠE ZKUŠENOSTI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91632" y="9364733"/>
            <a:ext cx="245690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Cargo-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logistika</a:t>
            </a:r>
            <a:endParaRPr lang="en-US" sz="1949" b="1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91632" y="4201787"/>
            <a:ext cx="245690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Městská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mobilita</a:t>
            </a:r>
            <a:endParaRPr lang="en-US" sz="1949" b="1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435016" y="4065219"/>
            <a:ext cx="319751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Regulace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sdílených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služeb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vč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. mobility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20241" y="4065219"/>
            <a:ext cx="325205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Datová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analytika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městské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mobility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36405" y="9258300"/>
            <a:ext cx="326427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Elektromobilita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včetně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chytrého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EV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nabíjení</a:t>
            </a:r>
            <a:endParaRPr lang="en-US" sz="1949" b="1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954000" y="9364733"/>
            <a:ext cx="2456907" cy="28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49" b="1" u="none" strike="noStrike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ESG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61529" y="4065219"/>
            <a:ext cx="361403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Autonomní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přeprava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zboží</a:t>
            </a:r>
            <a:r>
              <a:rPr lang="en-US" sz="1949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a </a:t>
            </a: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osob</a:t>
            </a:r>
            <a:endParaRPr lang="en-US" sz="1949" b="1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805317" y="9364733"/>
            <a:ext cx="245690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49" b="1" dirty="0" err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Vodík</a:t>
            </a:r>
            <a:endParaRPr lang="en-US" sz="1949" b="1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502" y="3297607"/>
            <a:ext cx="6888082" cy="2740658"/>
            <a:chOff x="0" y="-57150"/>
            <a:chExt cx="9184110" cy="3654209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9184110" cy="53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319"/>
                </a:lnSpc>
                <a:spcBef>
                  <a:spcPct val="0"/>
                </a:spcBef>
              </a:pPr>
              <a:r>
                <a:rPr lang="en-US" sz="2371" b="1" u="none" strike="noStrike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End-to-End Project Management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58392"/>
              <a:ext cx="9184110" cy="2938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2899"/>
                </a:lnSpc>
                <a:spcBef>
                  <a:spcPct val="0"/>
                </a:spcBef>
              </a:pP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Máme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zkušenosti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více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než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mezinárodními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projekty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které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realizujeme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buď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jako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koordinátor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nebo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jako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místní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partner.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Zaměřujeme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se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inovační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projekty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úrovní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technologické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připravenosti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6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vyšší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u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kterých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se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vytváří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strategie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pro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uvedení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trh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lang="en-US" sz="2071" u="none" strike="noStrike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18476" y="-3095068"/>
            <a:ext cx="9281647" cy="5568988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EAEA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88141" y="3297607"/>
            <a:ext cx="6814357" cy="2740683"/>
            <a:chOff x="0" y="-57150"/>
            <a:chExt cx="9085810" cy="3654245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9085810" cy="535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3319"/>
                </a:lnSpc>
                <a:spcBef>
                  <a:spcPct val="0"/>
                </a:spcBef>
              </a:pPr>
              <a:r>
                <a:rPr lang="en-US" sz="2371" b="1" dirty="0" err="1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Podpora</a:t>
              </a:r>
              <a:r>
                <a:rPr lang="en-US" sz="2371" b="1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Start-</a:t>
              </a:r>
              <a:r>
                <a:rPr lang="en-US" sz="2371" b="1" dirty="0" err="1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upů</a:t>
              </a:r>
              <a:endParaRPr lang="en-US" sz="2371" b="1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58427"/>
              <a:ext cx="9085810" cy="2938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2899"/>
                </a:lnSpc>
                <a:spcBef>
                  <a:spcPct val="0"/>
                </a:spcBef>
              </a:pP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Více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než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70 </a:t>
              </a:r>
              <a:r>
                <a:rPr lang="en-US" sz="2071" b="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mentorů</a:t>
              </a:r>
              <a:r>
                <a:rPr lang="en-US" sz="2071" b="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je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připraveno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vám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pomoci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rozvojem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podnikání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řízením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produktu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projektovým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managementem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fundraisingem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Startupy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se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mohou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zapojit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do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našich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inkubačních</a:t>
              </a:r>
              <a:r>
                <a:rPr lang="en-US" sz="2071" b="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b="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akceleračních</a:t>
              </a:r>
              <a:r>
                <a:rPr lang="en-US" sz="2071" b="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programů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soutěží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navázat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kontakt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 </a:t>
              </a:r>
              <a:r>
                <a:rPr lang="en-US" sz="2071" b="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vhodnými</a:t>
              </a:r>
              <a:r>
                <a:rPr lang="en-US" sz="2071" b="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investory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8393597" y="1552264"/>
            <a:ext cx="11674597" cy="921657"/>
            <a:chOff x="0" y="0"/>
            <a:chExt cx="5147855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99821" y="1844597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1"/>
                </a:lnTo>
                <a:lnTo>
                  <a:pt x="0" y="336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5795541" y="1746334"/>
            <a:ext cx="6696918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7"/>
              </a:lnSpc>
              <a:spcBef>
                <a:spcPct val="0"/>
              </a:spcBef>
            </a:pPr>
            <a:r>
              <a:rPr lang="en-US" sz="5007" b="1" u="none" strike="noStrike" dirty="0">
                <a:solidFill>
                  <a:srgbClr val="2020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NAŠE SLUŽBY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24463" y="6344515"/>
            <a:ext cx="6849121" cy="2368786"/>
            <a:chOff x="0" y="-57150"/>
            <a:chExt cx="9132162" cy="315838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57150"/>
              <a:ext cx="9132162" cy="535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3319"/>
                </a:lnSpc>
                <a:spcBef>
                  <a:spcPct val="0"/>
                </a:spcBef>
              </a:pPr>
              <a:r>
                <a:rPr lang="en-US" sz="2371" b="1" dirty="0" err="1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Inovační</a:t>
              </a:r>
              <a:r>
                <a:rPr lang="en-US" sz="2371" b="1" dirty="0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371" b="1" dirty="0" err="1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testování</a:t>
              </a:r>
              <a:endParaRPr lang="en-US" sz="2371" b="1" u="none" strike="noStrike" dirty="0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58425"/>
              <a:ext cx="9132162" cy="2442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2899"/>
                </a:lnSpc>
                <a:spcBef>
                  <a:spcPct val="0"/>
                </a:spcBef>
              </a:pP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Propojíme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vás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vhodnými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partnery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z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oboru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navážeme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mezioborovou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spolupráci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Naše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síť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LivingLabs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slouží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jako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demonstrační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platforma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pro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společnou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tvorbu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rychlé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prototypování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ověřování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která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slouží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k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testování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rozšiřování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u="none" strike="noStrike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inovací</a:t>
              </a:r>
              <a:r>
                <a:rPr lang="en-US" sz="2071" u="none" strike="noStrike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888141" y="6344514"/>
            <a:ext cx="6814357" cy="1996865"/>
            <a:chOff x="0" y="-57150"/>
            <a:chExt cx="9085810" cy="266248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57150"/>
              <a:ext cx="9085810" cy="53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3319"/>
                </a:lnSpc>
                <a:spcBef>
                  <a:spcPct val="0"/>
                </a:spcBef>
              </a:pPr>
              <a:r>
                <a:rPr lang="en-US" sz="2371" b="1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ESG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58392"/>
              <a:ext cx="9085810" cy="1946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2899"/>
                </a:lnSpc>
                <a:spcBef>
                  <a:spcPct val="0"/>
                </a:spcBef>
              </a:pP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Řízení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ESG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může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připomínat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zápas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chobotnicí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Proto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jsme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vytvořili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vlastní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nástroj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pro </a:t>
              </a:r>
              <a:r>
                <a:rPr lang="en-US" sz="2071" b="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hodnocení</a:t>
              </a:r>
              <a:r>
                <a:rPr lang="en-US" sz="2071" b="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ESG,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poskytujeme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školení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míru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šité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plány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jak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vedete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 jak se </a:t>
              </a:r>
              <a:r>
                <a:rPr lang="en-US" sz="2071" dirty="0" err="1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zlepšit</a:t>
              </a:r>
              <a:r>
                <a:rPr lang="en-US" sz="2071" dirty="0">
                  <a:solidFill>
                    <a:srgbClr val="40404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-7433607" y="9109031"/>
            <a:ext cx="9281647" cy="5568988"/>
            <a:chOff x="0" y="0"/>
            <a:chExt cx="6350000" cy="381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EAEA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1906" y="1854970"/>
            <a:ext cx="7645296" cy="7645296"/>
          </a:xfrm>
          <a:custGeom>
            <a:avLst/>
            <a:gdLst/>
            <a:ahLst/>
            <a:cxnLst/>
            <a:rect l="l" t="t" r="r" b="b"/>
            <a:pathLst>
              <a:path w="7645296" h="7645296">
                <a:moveTo>
                  <a:pt x="0" y="0"/>
                </a:moveTo>
                <a:lnTo>
                  <a:pt x="7645296" y="0"/>
                </a:lnTo>
                <a:lnTo>
                  <a:pt x="7645296" y="7645296"/>
                </a:lnTo>
                <a:lnTo>
                  <a:pt x="0" y="7645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189947" y="1732000"/>
            <a:ext cx="9097334" cy="6823000"/>
          </a:xfrm>
          <a:custGeom>
            <a:avLst/>
            <a:gdLst/>
            <a:ahLst/>
            <a:cxnLst/>
            <a:rect l="l" t="t" r="r" b="b"/>
            <a:pathLst>
              <a:path w="9097334" h="6823000">
                <a:moveTo>
                  <a:pt x="0" y="0"/>
                </a:moveTo>
                <a:lnTo>
                  <a:pt x="9097334" y="0"/>
                </a:lnTo>
                <a:lnTo>
                  <a:pt x="9097334" y="6823000"/>
                </a:lnTo>
                <a:lnTo>
                  <a:pt x="0" y="682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058836"/>
            <a:ext cx="7199464" cy="719946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3280" t="-42988" r="-12450" b="-2073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93597" y="890385"/>
            <a:ext cx="11674597" cy="921657"/>
            <a:chOff x="0" y="0"/>
            <a:chExt cx="514785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99821" y="1182718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2"/>
                </a:lnTo>
                <a:lnTo>
                  <a:pt x="0" y="336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144000" y="4205575"/>
            <a:ext cx="6020207" cy="366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9"/>
              </a:lnSpc>
            </a:pP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Využijte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naše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výhody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342900" indent="-342900" algn="l">
              <a:lnSpc>
                <a:spcPts val="3179"/>
              </a:lnSpc>
              <a:buFont typeface="Arial" panose="020B0604020202020204" pitchFamily="34" charset="0"/>
              <a:buChar char="•"/>
            </a:pP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ESG Assessment Tool</a:t>
            </a:r>
          </a:p>
          <a:p>
            <a:pPr marL="342900" indent="-342900" algn="l">
              <a:lnSpc>
                <a:spcPts val="3179"/>
              </a:lnSpc>
              <a:buFont typeface="Arial" panose="020B0604020202020204" pitchFamily="34" charset="0"/>
              <a:buChar char="•"/>
            </a:pP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Školení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 ESG a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udržitelnosti</a:t>
            </a:r>
            <a:endParaRPr lang="en-US" sz="227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3179"/>
              </a:lnSpc>
              <a:buFont typeface="Arial" panose="020B0604020202020204" pitchFamily="34" charset="0"/>
              <a:buChar char="•"/>
            </a:pP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míru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připravený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plán</a:t>
            </a:r>
            <a:endParaRPr lang="en-US" sz="227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3179"/>
              </a:lnSpc>
              <a:buFont typeface="Arial" panose="020B0604020202020204" pitchFamily="34" charset="0"/>
              <a:buChar char="•"/>
            </a:pP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Expertní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poradenství</a:t>
            </a:r>
            <a:endParaRPr lang="en-US" sz="227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179"/>
              </a:lnSpc>
            </a:pPr>
            <a:endParaRPr lang="en-US" sz="227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179"/>
              </a:lnSpc>
            </a:pP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Vyvinuto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základě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našich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dlouholetých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zkušeností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projekty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souvisejícími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udržitelností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mobilitou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73996" y="2462665"/>
            <a:ext cx="7328004" cy="1426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VLASTNÍ NÁSTROJ PRO ESG HODNOCENÍ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7700" y="8514462"/>
            <a:ext cx="3692600" cy="471304"/>
          </a:xfrm>
          <a:custGeom>
            <a:avLst/>
            <a:gdLst/>
            <a:ahLst/>
            <a:cxnLst/>
            <a:rect l="l" t="t" r="r" b="b"/>
            <a:pathLst>
              <a:path w="3692600" h="471304">
                <a:moveTo>
                  <a:pt x="0" y="0"/>
                </a:moveTo>
                <a:lnTo>
                  <a:pt x="3692600" y="0"/>
                </a:lnTo>
                <a:lnTo>
                  <a:pt x="3692600" y="471304"/>
                </a:lnTo>
                <a:lnTo>
                  <a:pt x="0" y="471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610683" y="-3904425"/>
            <a:ext cx="9281647" cy="5568988"/>
            <a:chOff x="0" y="0"/>
            <a:chExt cx="6350000" cy="381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EAEA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7063982" y="9305925"/>
            <a:ext cx="9281647" cy="5568988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EAEAE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26027" y="3851440"/>
            <a:ext cx="6696918" cy="83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</a:pPr>
            <a:r>
              <a:rPr lang="en-US" sz="3165" dirty="0">
                <a:solidFill>
                  <a:srgbClr val="0071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MOBILITY LIVING LAB PRAGUE  https://</a:t>
            </a:r>
            <a:r>
              <a:rPr lang="en-US" sz="3165" dirty="0" err="1">
                <a:solidFill>
                  <a:srgbClr val="0071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livinglabs.cz</a:t>
            </a:r>
            <a:r>
              <a:rPr lang="en-US" sz="3165" dirty="0">
                <a:solidFill>
                  <a:srgbClr val="0071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/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331686" y="4917622"/>
            <a:ext cx="2890441" cy="289044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635586" y="4917622"/>
            <a:ext cx="2890441" cy="289044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3986" r="-21419" b="-90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984045" y="4917622"/>
            <a:ext cx="2890441" cy="289044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0469" r="-5730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679328" y="4917622"/>
            <a:ext cx="2890441" cy="289044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Freeform 2">
            <a:extLst>
              <a:ext uri="{FF2B5EF4-FFF2-40B4-BE49-F238E27FC236}">
                <a16:creationId xmlns:a16="http://schemas.microsoft.com/office/drawing/2014/main" id="{55F68144-6F6E-84D5-8697-B083319DBDD1}"/>
              </a:ext>
            </a:extLst>
          </p:cNvPr>
          <p:cNvSpPr/>
          <p:nvPr/>
        </p:nvSpPr>
        <p:spPr>
          <a:xfrm>
            <a:off x="6934200" y="1871280"/>
            <a:ext cx="4056100" cy="986220"/>
          </a:xfrm>
          <a:custGeom>
            <a:avLst/>
            <a:gdLst/>
            <a:ahLst/>
            <a:cxnLst/>
            <a:rect l="l" t="t" r="r" b="b"/>
            <a:pathLst>
              <a:path w="3141182" h="602625">
                <a:moveTo>
                  <a:pt x="0" y="0"/>
                </a:moveTo>
                <a:lnTo>
                  <a:pt x="3141182" y="0"/>
                </a:lnTo>
                <a:lnTo>
                  <a:pt x="3141182" y="602625"/>
                </a:lnTo>
                <a:lnTo>
                  <a:pt x="0" y="602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16BBAC30-D1F2-89D4-196F-C7E61FDAEC5E}"/>
              </a:ext>
            </a:extLst>
          </p:cNvPr>
          <p:cNvGrpSpPr>
            <a:grpSpLocks noChangeAspect="1"/>
          </p:cNvGrpSpPr>
          <p:nvPr/>
        </p:nvGrpSpPr>
        <p:grpSpPr>
          <a:xfrm>
            <a:off x="2635585" y="4917621"/>
            <a:ext cx="2890441" cy="2890441"/>
            <a:chOff x="0" y="0"/>
            <a:chExt cx="6350000" cy="635000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6F3FF9A-51D2-F688-F58B-2A8210508B6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93597" y="890385"/>
            <a:ext cx="11674597" cy="921657"/>
            <a:chOff x="0" y="0"/>
            <a:chExt cx="514785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712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81000" y="1178397"/>
            <a:ext cx="1363566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MOBILITY LIVING LAB PRAGUE</a:t>
            </a:r>
          </a:p>
        </p:txBody>
      </p:sp>
      <p:sp>
        <p:nvSpPr>
          <p:cNvPr id="6" name="Freeform 6"/>
          <p:cNvSpPr/>
          <p:nvPr/>
        </p:nvSpPr>
        <p:spPr>
          <a:xfrm>
            <a:off x="8679593" y="3510303"/>
            <a:ext cx="6484613" cy="4863460"/>
          </a:xfrm>
          <a:custGeom>
            <a:avLst/>
            <a:gdLst/>
            <a:ahLst/>
            <a:cxnLst/>
            <a:rect l="l" t="t" r="r" b="b"/>
            <a:pathLst>
              <a:path w="6484613" h="4863460">
                <a:moveTo>
                  <a:pt x="0" y="0"/>
                </a:moveTo>
                <a:lnTo>
                  <a:pt x="6484614" y="0"/>
                </a:lnTo>
                <a:lnTo>
                  <a:pt x="6484614" y="4863460"/>
                </a:lnTo>
                <a:lnTo>
                  <a:pt x="0" y="4863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8700" y="2376002"/>
            <a:ext cx="6882298" cy="688229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911795" y="3889862"/>
            <a:ext cx="6252411" cy="4073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5170" lvl="1" algn="l">
              <a:lnSpc>
                <a:spcPts val="3179"/>
              </a:lnSpc>
            </a:pPr>
            <a:r>
              <a:rPr lang="en-US" sz="2271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Living Lab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umožňuje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testování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nových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technologií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reálných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podmínkách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245170" lvl="1" algn="l">
              <a:lnSpc>
                <a:spcPts val="3179"/>
              </a:lnSpc>
            </a:pPr>
            <a:endParaRPr lang="en-US" sz="227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5170" lvl="1" algn="l">
              <a:lnSpc>
                <a:spcPts val="3179"/>
              </a:lnSpc>
            </a:pP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Budujeme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propojení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mezi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průmyslovými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hráči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veřejnými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institucemi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univerzitami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městy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obcemi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které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mají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společný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zájem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rozvoji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obyvatelných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udržitelných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efektivních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komunit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prostřednictvím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podpory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inovačních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projektů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27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technologií</a:t>
            </a:r>
            <a:r>
              <a:rPr lang="en-US" sz="227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99821" y="1182718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2"/>
                </a:lnTo>
                <a:lnTo>
                  <a:pt x="0" y="336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43042"/>
            <a:ext cx="11988230" cy="1840848"/>
            <a:chOff x="0" y="0"/>
            <a:chExt cx="15984307" cy="2454464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5984307" cy="14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 b="1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We welcome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93311"/>
              <a:ext cx="12908144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82051" y="5513143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2" y="0"/>
                </a:lnTo>
                <a:lnTo>
                  <a:pt x="4942742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6930" y="6544229"/>
            <a:ext cx="3413923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Škoda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Auto</a:t>
            </a: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Škoda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X</a:t>
            </a: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Praha 10</a:t>
            </a: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Praha 7</a:t>
            </a: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ChargeUP</a:t>
            </a:r>
            <a:endParaRPr lang="en-US" sz="2251" u="none" strike="noStrik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další</a:t>
            </a:r>
            <a:endParaRPr lang="en-US" sz="2251" u="none" strike="noStrik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endParaRPr lang="en-US" sz="2251" b="1" u="none" strike="noStrike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086600" y="5475043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2" y="0"/>
                </a:lnTo>
                <a:lnTo>
                  <a:pt x="4942742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743690" y="2395059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3" y="0"/>
                </a:lnTo>
                <a:lnTo>
                  <a:pt x="4942743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8059088" y="6544229"/>
            <a:ext cx="3675712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Univerzita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arlova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Přírodovědecká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fakulta</a:t>
            </a:r>
            <a:endParaRPr lang="en-US" sz="2251" u="none" strike="noStrik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Pražský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inovační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institut</a:t>
            </a:r>
            <a:endParaRPr lang="en-US" sz="2251" dirty="0">
              <a:solidFill>
                <a:srgbClr val="000000"/>
              </a:solidFill>
              <a:latin typeface="Montserrat"/>
              <a:ea typeface="Montserrat Bold"/>
              <a:cs typeface="Montserrat Bold"/>
              <a:sym typeface="Montserrat"/>
            </a:endParaRPr>
          </a:p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MČ 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P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raha 1</a:t>
            </a:r>
          </a:p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ČVUT – CIIRC</a:t>
            </a:r>
          </a:p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u="none" strike="noStrike" dirty="0" err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Výstaviště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 Praha</a:t>
            </a:r>
          </a:p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Dachser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 </a:t>
            </a:r>
          </a:p>
          <a:p>
            <a:pPr marL="0" lvl="1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a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další</a:t>
            </a:r>
            <a:r>
              <a:rPr lang="en-US" sz="2251" u="none" strike="noStrike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…</a:t>
            </a:r>
            <a:endParaRPr lang="en-US" sz="2251" u="none" strike="noStrike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70593" y="3655537"/>
            <a:ext cx="329192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PowerHUB </a:t>
            </a: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EIT Urban Mobility Hub East Prague</a:t>
            </a:r>
            <a:endParaRPr lang="en-US" sz="2251" u="none" strike="noStrik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76400" y="1066800"/>
            <a:ext cx="16230600" cy="72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MOBILITY LIVING LAB PRAGUE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8393597" y="890385"/>
            <a:ext cx="11674597" cy="921657"/>
            <a:chOff x="0" y="0"/>
            <a:chExt cx="5147855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D5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99821" y="1182718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2"/>
                </a:lnTo>
                <a:lnTo>
                  <a:pt x="0" y="336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39906" y="2150195"/>
            <a:ext cx="6260559" cy="626055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365534" y="5953134"/>
            <a:ext cx="4844789" cy="40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Projektoví</a:t>
            </a: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partneři</a:t>
            </a:r>
            <a:endParaRPr lang="en-US" sz="2656" b="1" spc="-87" dirty="0">
              <a:solidFill>
                <a:srgbClr val="000000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384083" y="5974557"/>
            <a:ext cx="4844789" cy="40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Další</a:t>
            </a: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členové</a:t>
            </a:r>
            <a:endParaRPr lang="en-US" sz="2656" b="1" spc="-87" dirty="0">
              <a:solidFill>
                <a:srgbClr val="000000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052800" y="2879268"/>
            <a:ext cx="432452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ZAKLÁDAJÍCÍ ČLENOVÉ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26622" y="5814475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2" y="0"/>
                </a:lnTo>
                <a:lnTo>
                  <a:pt x="4942742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127811" y="5814474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3" y="0"/>
                </a:lnTo>
                <a:lnTo>
                  <a:pt x="4942743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008606" y="1807577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2" y="0"/>
                </a:lnTo>
                <a:lnTo>
                  <a:pt x="4942742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999573" y="6787303"/>
            <a:ext cx="3413923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Městská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logistika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Autonomní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přeprava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Multimodální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doprava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eMobilita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Aktivní</a:t>
            </a: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mobilita</a:t>
            </a:r>
            <a:endParaRPr lang="en-US" sz="225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ctr">
              <a:lnSpc>
                <a:spcPts val="2634"/>
              </a:lnSpc>
              <a:spcBef>
                <a:spcPct val="0"/>
              </a:spcBef>
            </a:pPr>
            <a:r>
              <a:rPr lang="en-US" sz="225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Smart city a Digital Transformation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81000" y="1178397"/>
            <a:ext cx="13635664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MOBILITY LIVING LAB PRAGUE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8393597" y="890385"/>
            <a:ext cx="11674597" cy="921657"/>
            <a:chOff x="0" y="0"/>
            <a:chExt cx="514785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47855" cy="406400"/>
            </a:xfrm>
            <a:custGeom>
              <a:avLst/>
              <a:gdLst/>
              <a:ahLst/>
              <a:cxnLst/>
              <a:rect l="l" t="t" r="r" b="b"/>
              <a:pathLst>
                <a:path w="5147855" h="406400">
                  <a:moveTo>
                    <a:pt x="4944655" y="0"/>
                  </a:moveTo>
                  <a:cubicBezTo>
                    <a:pt x="5056879" y="0"/>
                    <a:pt x="5147855" y="90976"/>
                    <a:pt x="5147855" y="203200"/>
                  </a:cubicBezTo>
                  <a:cubicBezTo>
                    <a:pt x="5147855" y="315424"/>
                    <a:pt x="5056879" y="406400"/>
                    <a:pt x="49446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712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47855" cy="43497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99821" y="1182718"/>
            <a:ext cx="2054824" cy="336991"/>
          </a:xfrm>
          <a:custGeom>
            <a:avLst/>
            <a:gdLst/>
            <a:ahLst/>
            <a:cxnLst/>
            <a:rect l="l" t="t" r="r" b="b"/>
            <a:pathLst>
              <a:path w="2054824" h="336991">
                <a:moveTo>
                  <a:pt x="0" y="0"/>
                </a:moveTo>
                <a:lnTo>
                  <a:pt x="2054824" y="0"/>
                </a:lnTo>
                <a:lnTo>
                  <a:pt x="2054824" y="336992"/>
                </a:lnTo>
                <a:lnTo>
                  <a:pt x="0" y="336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7244420" y="6102116"/>
            <a:ext cx="484478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56" b="1" spc="-87" dirty="0" err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Témata</a:t>
            </a: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99573" y="2224770"/>
            <a:ext cx="484478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Playground supported by EIT 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25667" y="6425966"/>
            <a:ext cx="4324523" cy="40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Network &amp; events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D826E824-B274-D0E4-BE65-CC7E5447428A}"/>
              </a:ext>
            </a:extLst>
          </p:cNvPr>
          <p:cNvGrpSpPr>
            <a:grpSpLocks noChangeAspect="1"/>
          </p:cNvGrpSpPr>
          <p:nvPr/>
        </p:nvGrpSpPr>
        <p:grpSpPr>
          <a:xfrm>
            <a:off x="1576411" y="2554055"/>
            <a:ext cx="5814989" cy="5814989"/>
            <a:chOff x="0" y="0"/>
            <a:chExt cx="6350000" cy="6350000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0DC8FA0-27A2-8670-47E8-772338CFD68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910845B9-7B86-8B2A-E1C3-AFDC8276FCD2}"/>
              </a:ext>
            </a:extLst>
          </p:cNvPr>
          <p:cNvSpPr/>
          <p:nvPr/>
        </p:nvSpPr>
        <p:spPr>
          <a:xfrm>
            <a:off x="13209351" y="1812042"/>
            <a:ext cx="4942742" cy="3707057"/>
          </a:xfrm>
          <a:custGeom>
            <a:avLst/>
            <a:gdLst/>
            <a:ahLst/>
            <a:cxnLst/>
            <a:rect l="l" t="t" r="r" b="b"/>
            <a:pathLst>
              <a:path w="4942742" h="3707057">
                <a:moveTo>
                  <a:pt x="0" y="0"/>
                </a:moveTo>
                <a:lnTo>
                  <a:pt x="4942742" y="0"/>
                </a:lnTo>
                <a:lnTo>
                  <a:pt x="4942742" y="3707057"/>
                </a:lnTo>
                <a:lnTo>
                  <a:pt x="0" y="3707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91AA3602-F218-3B93-EE89-FA10637B5A6F}"/>
              </a:ext>
            </a:extLst>
          </p:cNvPr>
          <p:cNvSpPr txBox="1"/>
          <p:nvPr/>
        </p:nvSpPr>
        <p:spPr>
          <a:xfrm>
            <a:off x="13374691" y="2276418"/>
            <a:ext cx="4844789" cy="40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7"/>
              </a:lnSpc>
              <a:spcBef>
                <a:spcPct val="0"/>
              </a:spcBef>
            </a:pPr>
            <a:r>
              <a:rPr lang="en-US" sz="2656" b="1" spc="-87" dirty="0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Pilots</a:t>
            </a: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0071EC60-D42C-0A0F-B3AF-20F90E95D443}"/>
              </a:ext>
            </a:extLst>
          </p:cNvPr>
          <p:cNvGrpSpPr>
            <a:grpSpLocks noChangeAspect="1"/>
          </p:cNvGrpSpPr>
          <p:nvPr/>
        </p:nvGrpSpPr>
        <p:grpSpPr>
          <a:xfrm>
            <a:off x="13563600" y="6896100"/>
            <a:ext cx="2394508" cy="2394508"/>
            <a:chOff x="0" y="0"/>
            <a:chExt cx="6350000" cy="6350000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AA92643-E6AF-F174-6722-DD9E4F213E2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1C588B9F-2301-3CED-F0A5-276A14AC374A}"/>
              </a:ext>
            </a:extLst>
          </p:cNvPr>
          <p:cNvGrpSpPr>
            <a:grpSpLocks noChangeAspect="1"/>
          </p:cNvGrpSpPr>
          <p:nvPr/>
        </p:nvGrpSpPr>
        <p:grpSpPr>
          <a:xfrm>
            <a:off x="14478000" y="2781300"/>
            <a:ext cx="2511524" cy="2511524"/>
            <a:chOff x="0" y="0"/>
            <a:chExt cx="6350000" cy="63500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F3FF30E7-B5D1-6E64-FF93-424488986CB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57263" t="-55657" r="-90685" b="-3030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" name="Freeform 23">
            <a:extLst>
              <a:ext uri="{FF2B5EF4-FFF2-40B4-BE49-F238E27FC236}">
                <a16:creationId xmlns:a16="http://schemas.microsoft.com/office/drawing/2014/main" id="{88369355-FCB5-525B-8C37-F00E76631F8D}"/>
              </a:ext>
            </a:extLst>
          </p:cNvPr>
          <p:cNvSpPr/>
          <p:nvPr/>
        </p:nvSpPr>
        <p:spPr>
          <a:xfrm>
            <a:off x="8763000" y="3267968"/>
            <a:ext cx="3569509" cy="1573349"/>
          </a:xfrm>
          <a:custGeom>
            <a:avLst/>
            <a:gdLst/>
            <a:ahLst/>
            <a:cxnLst/>
            <a:rect l="l" t="t" r="r" b="b"/>
            <a:pathLst>
              <a:path w="3569509" h="1573349">
                <a:moveTo>
                  <a:pt x="0" y="0"/>
                </a:moveTo>
                <a:lnTo>
                  <a:pt x="3569509" y="0"/>
                </a:lnTo>
                <a:lnTo>
                  <a:pt x="3569509" y="1573349"/>
                </a:lnTo>
                <a:lnTo>
                  <a:pt x="0" y="15733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041FCD18EC6343AC0B4722D1CD7B5E" ma:contentTypeVersion="15" ma:contentTypeDescription="Vytvoří nový dokument" ma:contentTypeScope="" ma:versionID="014322c51a25d76c495b08a15231c5ec">
  <xsd:schema xmlns:xsd="http://www.w3.org/2001/XMLSchema" xmlns:xs="http://www.w3.org/2001/XMLSchema" xmlns:p="http://schemas.microsoft.com/office/2006/metadata/properties" xmlns:ns2="bd6999c1-8dc3-4c99-a10f-6379e56fdda9" xmlns:ns3="1a7a52e0-af44-4639-b07b-96c1cee2bb77" targetNamespace="http://schemas.microsoft.com/office/2006/metadata/properties" ma:root="true" ma:fieldsID="c7ef4813540e59ad90763f471162856f" ns2:_="" ns3:_="">
    <xsd:import namespace="bd6999c1-8dc3-4c99-a10f-6379e56fdda9"/>
    <xsd:import namespace="1a7a52e0-af44-4639-b07b-96c1cee2bb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999c1-8dc3-4c99-a10f-6379e56f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771a0910-4691-4308-a29a-495baf3ee5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a52e0-af44-4639-b07b-96c1cee2b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ffd9405-ad9a-4fad-8996-fde3e045aeac}" ma:internalName="TaxCatchAll" ma:showField="CatchAllData" ma:web="1a7a52e0-af44-4639-b07b-96c1cee2b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6999c1-8dc3-4c99-a10f-6379e56fdda9">
      <Terms xmlns="http://schemas.microsoft.com/office/infopath/2007/PartnerControls"/>
    </lcf76f155ced4ddcb4097134ff3c332f>
    <TaxCatchAll xmlns="1a7a52e0-af44-4639-b07b-96c1cee2bb77" xsi:nil="true"/>
  </documentManagement>
</p:properties>
</file>

<file path=customXml/itemProps1.xml><?xml version="1.0" encoding="utf-8"?>
<ds:datastoreItem xmlns:ds="http://schemas.openxmlformats.org/officeDocument/2006/customXml" ds:itemID="{4017E6C4-A8F1-4F69-AFAD-9C2550F66FB0}"/>
</file>

<file path=customXml/itemProps2.xml><?xml version="1.0" encoding="utf-8"?>
<ds:datastoreItem xmlns:ds="http://schemas.openxmlformats.org/officeDocument/2006/customXml" ds:itemID="{3CB88011-61F0-4DE9-BF7A-C68210223C33}"/>
</file>

<file path=customXml/itemProps3.xml><?xml version="1.0" encoding="utf-8"?>
<ds:datastoreItem xmlns:ds="http://schemas.openxmlformats.org/officeDocument/2006/customXml" ds:itemID="{9929AEAD-02DE-40AA-9603-C190D8A1504C}"/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814</Words>
  <Application>Microsoft Macintosh PowerPoint</Application>
  <PresentationFormat>Vlastní</PresentationFormat>
  <Paragraphs>126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3" baseType="lpstr">
      <vt:lpstr>Montserrat Heavy</vt:lpstr>
      <vt:lpstr>TT Hoves Bold</vt:lpstr>
      <vt:lpstr>Montserrat Bold</vt:lpstr>
      <vt:lpstr>Arial</vt:lpstr>
      <vt:lpstr>League Spartan</vt:lpstr>
      <vt:lpstr>Montserrat Semi-Bold</vt:lpstr>
      <vt:lpstr>Poppins Ultra-Bold</vt:lpstr>
      <vt:lpstr>Montserrat</vt:lpstr>
      <vt:lpstr>Montserrat Ultra-Bold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PowerHUB_About</dc:title>
  <cp:lastModifiedBy>Ing. Pavel Chroust</cp:lastModifiedBy>
  <cp:revision>2</cp:revision>
  <dcterms:created xsi:type="dcterms:W3CDTF">2006-08-16T00:00:00Z</dcterms:created>
  <dcterms:modified xsi:type="dcterms:W3CDTF">2024-10-25T09:25:34Z</dcterms:modified>
  <dc:identifier>DAF05VDZlYQ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0x01010089041FCD18EC6343AC0B4722D1CD7B5E</vt:lpwstr>
  </property>
</Properties>
</file>