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361" r:id="rId3"/>
    <p:sldId id="2359" r:id="rId4"/>
    <p:sldId id="2360" r:id="rId5"/>
    <p:sldId id="2362" r:id="rId6"/>
    <p:sldId id="2363" r:id="rId7"/>
    <p:sldId id="2364" r:id="rId8"/>
    <p:sldId id="2365" r:id="rId9"/>
    <p:sldId id="2356" r:id="rId10"/>
    <p:sldId id="2368" r:id="rId11"/>
    <p:sldId id="2369" r:id="rId12"/>
    <p:sldId id="2371" r:id="rId13"/>
    <p:sldId id="2372" r:id="rId14"/>
    <p:sldId id="2367" r:id="rId15"/>
    <p:sldId id="267" r:id="rId16"/>
    <p:sldId id="2366" r:id="rId17"/>
    <p:sldId id="2357" r:id="rId18"/>
    <p:sldId id="2178" r:id="rId1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žanová Ivana" initials="KI" lastIdx="4" clrIdx="0">
    <p:extLst>
      <p:ext uri="{19B8F6BF-5375-455C-9EA6-DF929625EA0E}">
        <p15:presenceInfo xmlns:p15="http://schemas.microsoft.com/office/powerpoint/2012/main" userId="Križanová Iv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0F7"/>
    <a:srgbClr val="004B8D"/>
    <a:srgbClr val="13B5EA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1111" autoAdjust="0"/>
  </p:normalViewPr>
  <p:slideViewPr>
    <p:cSldViewPr snapToGrid="0" snapToObjects="1">
      <p:cViewPr varScale="1">
        <p:scale>
          <a:sx n="51" d="100"/>
          <a:sy n="51" d="100"/>
        </p:scale>
        <p:origin x="1692" y="36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116724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zpravy/domaci/tornado-morava-svet-nejsilnejsi-katastrofa-vyroci.A220624_120430_domaci_vap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r.cz/20projekt-future-pro-megatrendy-a-velke-spolecenske-vyzvy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Moderace DV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1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Obsahově 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Časování 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Slouží jako náhražka </a:t>
            </a:r>
            <a:r>
              <a:rPr lang="cs-CZ" dirty="0" err="1"/>
              <a:t>foresightu</a:t>
            </a: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88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Text: „Zničující voda...“Řekni: „Toto jsou povodně, které jsme svědky i u nás. Jen za posledních pár let jsme viděli rekordní záplavy.“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8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dirty="0">
                <a:solidFill>
                  <a:srgbClr val="263238"/>
                </a:solidFill>
                <a:effectLst/>
                <a:latin typeface="Inter"/>
              </a:rPr>
              <a:t>Meteorologové: Loňské tornádo na Moravě bylo jedno z nejsilnějších na </a:t>
            </a:r>
            <a:r>
              <a:rPr lang="cs-CZ" b="0" i="0" dirty="0" err="1">
                <a:solidFill>
                  <a:srgbClr val="263238"/>
                </a:solidFill>
                <a:effectLst/>
                <a:latin typeface="Inter"/>
              </a:rPr>
              <a:t>světěZdroj</a:t>
            </a:r>
            <a:r>
              <a:rPr lang="cs-CZ" b="0" i="0" dirty="0">
                <a:solidFill>
                  <a:srgbClr val="263238"/>
                </a:solidFill>
                <a:effectLst/>
                <a:latin typeface="Inter"/>
              </a:rPr>
              <a:t>: </a:t>
            </a:r>
            <a:r>
              <a:rPr lang="cs-CZ" b="0" i="0" u="none" strike="noStrike" dirty="0">
                <a:solidFill>
                  <a:srgbClr val="263238"/>
                </a:solidFill>
                <a:effectLst/>
                <a:latin typeface="Inter"/>
                <a:hlinkClick r:id="rId3"/>
              </a:rPr>
              <a:t>https://www.idnes.cz/zpravy/domaci/tornado-morava-svet-nejsilnejsi-katastrofa-vyroci.A220624_120430_domaci_vapo</a:t>
            </a:r>
            <a:endParaRPr lang="cs-CZ" b="0" i="0" dirty="0">
              <a:solidFill>
                <a:srgbClr val="263238"/>
              </a:solidFill>
              <a:effectLst/>
              <a:latin typeface="Inter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0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/>
              <a:t>Druhý obraz – kontrast sucha</a:t>
            </a:r>
            <a:r>
              <a:rPr lang="sk-SK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Obrázek</a:t>
            </a:r>
            <a:r>
              <a:rPr lang="sk-SK" dirty="0"/>
              <a:t> </a:t>
            </a:r>
            <a:r>
              <a:rPr lang="sk-SK" dirty="0" err="1"/>
              <a:t>prasklé</a:t>
            </a:r>
            <a:r>
              <a:rPr lang="sk-SK" dirty="0"/>
              <a:t> </a:t>
            </a:r>
            <a:r>
              <a:rPr lang="sk-SK" dirty="0" err="1"/>
              <a:t>půdy</a:t>
            </a:r>
            <a:r>
              <a:rPr lang="sk-SK" dirty="0"/>
              <a:t> a suché krajiny.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Text: „…sucho a neúroda...“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Řekni</a:t>
            </a:r>
            <a:r>
              <a:rPr lang="sk-SK" dirty="0"/>
              <a:t>: „Zároveň nás </a:t>
            </a:r>
            <a:r>
              <a:rPr lang="sk-SK" dirty="0" err="1"/>
              <a:t>trápí</a:t>
            </a:r>
            <a:r>
              <a:rPr lang="sk-SK" dirty="0"/>
              <a:t> sucha, </a:t>
            </a:r>
            <a:r>
              <a:rPr lang="sk-SK" dirty="0" err="1"/>
              <a:t>která</a:t>
            </a:r>
            <a:r>
              <a:rPr lang="sk-SK" dirty="0"/>
              <a:t> ničí </a:t>
            </a:r>
            <a:r>
              <a:rPr lang="sk-SK" dirty="0" err="1"/>
              <a:t>zemědělskou</a:t>
            </a:r>
            <a:r>
              <a:rPr lang="sk-SK" dirty="0"/>
              <a:t> </a:t>
            </a:r>
            <a:r>
              <a:rPr lang="sk-SK" dirty="0" err="1"/>
              <a:t>produkci</a:t>
            </a:r>
            <a:r>
              <a:rPr lang="sk-SK" dirty="0"/>
              <a:t> a </a:t>
            </a:r>
            <a:r>
              <a:rPr lang="sk-SK" dirty="0" err="1"/>
              <a:t>mění</a:t>
            </a:r>
            <a:r>
              <a:rPr lang="sk-SK" dirty="0"/>
              <a:t> naši krajinu.“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63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Obrázek</a:t>
            </a:r>
            <a:r>
              <a:rPr lang="sk-SK" dirty="0"/>
              <a:t> </a:t>
            </a:r>
            <a:r>
              <a:rPr lang="sk-SK" dirty="0" err="1"/>
              <a:t>městského</a:t>
            </a:r>
            <a:r>
              <a:rPr lang="sk-SK" dirty="0"/>
              <a:t> </a:t>
            </a:r>
            <a:r>
              <a:rPr lang="sk-SK" dirty="0" err="1"/>
              <a:t>prostředí</a:t>
            </a:r>
            <a:r>
              <a:rPr lang="sk-SK" dirty="0"/>
              <a:t> (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kombinace</a:t>
            </a:r>
            <a:r>
              <a:rPr lang="sk-SK" dirty="0"/>
              <a:t> </a:t>
            </a:r>
            <a:r>
              <a:rPr lang="sk-SK" dirty="0" err="1"/>
              <a:t>předchozích</a:t>
            </a:r>
            <a:r>
              <a:rPr lang="sk-SK" dirty="0"/>
              <a:t> </a:t>
            </a:r>
            <a:r>
              <a:rPr lang="sk-SK" dirty="0" err="1"/>
              <a:t>obrazů</a:t>
            </a:r>
            <a:r>
              <a:rPr lang="sk-SK" dirty="0"/>
              <a:t>).Text: „</a:t>
            </a:r>
            <a:r>
              <a:rPr lang="sk-SK" dirty="0" err="1"/>
              <a:t>Jsme</a:t>
            </a:r>
            <a:r>
              <a:rPr lang="sk-SK" dirty="0"/>
              <a:t> </a:t>
            </a:r>
            <a:r>
              <a:rPr lang="sk-SK" dirty="0" err="1"/>
              <a:t>připraveni</a:t>
            </a:r>
            <a:r>
              <a:rPr lang="sk-SK" dirty="0"/>
              <a:t> </a:t>
            </a:r>
            <a:r>
              <a:rPr lang="sk-SK" dirty="0" err="1"/>
              <a:t>čelit</a:t>
            </a:r>
            <a:r>
              <a:rPr lang="sk-SK" dirty="0"/>
              <a:t> </a:t>
            </a:r>
            <a:r>
              <a:rPr lang="sk-SK" dirty="0" err="1"/>
              <a:t>této</a:t>
            </a:r>
            <a:r>
              <a:rPr lang="sk-SK" dirty="0"/>
              <a:t> </a:t>
            </a:r>
            <a:r>
              <a:rPr lang="sk-SK" dirty="0" err="1"/>
              <a:t>výzvě</a:t>
            </a:r>
            <a:r>
              <a:rPr lang="sk-SK" dirty="0"/>
              <a:t>?“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5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Adaptace</a:t>
            </a:r>
            <a:r>
              <a:rPr lang="sk-SK" dirty="0"/>
              <a:t> na </a:t>
            </a:r>
            <a:r>
              <a:rPr lang="sk-SK" dirty="0" err="1"/>
              <a:t>změny</a:t>
            </a:r>
            <a:r>
              <a:rPr lang="sk-SK" dirty="0"/>
              <a:t> </a:t>
            </a:r>
            <a:r>
              <a:rPr lang="sk-SK" dirty="0" err="1"/>
              <a:t>klimatu</a:t>
            </a:r>
            <a:r>
              <a:rPr lang="sk-SK" dirty="0"/>
              <a:t> </a:t>
            </a:r>
            <a:r>
              <a:rPr lang="sk-SK" dirty="0" err="1"/>
              <a:t>není</a:t>
            </a:r>
            <a:r>
              <a:rPr lang="sk-SK" dirty="0"/>
              <a:t> </a:t>
            </a:r>
            <a:r>
              <a:rPr lang="sk-SK" dirty="0" err="1"/>
              <a:t>volitelná</a:t>
            </a:r>
            <a:r>
              <a:rPr lang="sk-SK" dirty="0"/>
              <a:t>. Je </a:t>
            </a:r>
            <a:r>
              <a:rPr lang="sk-SK" dirty="0" err="1"/>
              <a:t>nezbytná</a:t>
            </a:r>
            <a:r>
              <a:rPr lang="sk-SK" dirty="0"/>
              <a:t> pro naši </a:t>
            </a:r>
            <a:r>
              <a:rPr lang="sk-SK" dirty="0" err="1"/>
              <a:t>budoucnost</a:t>
            </a:r>
            <a:r>
              <a:rPr lang="sk-SK"/>
              <a:t>. </a:t>
            </a:r>
            <a:br>
              <a:rPr lang="cs-CZ"/>
            </a:br>
            <a:br>
              <a:rPr lang="cs-CZ"/>
            </a:br>
            <a:r>
              <a:rPr lang="cs-CZ"/>
              <a:t>VSV</a:t>
            </a:r>
            <a:r>
              <a:rPr lang="cs-CZ" dirty="0"/>
              <a:t>: </a:t>
            </a:r>
          </a:p>
          <a:p>
            <a:endParaRPr lang="cs-CZ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Adaptace na změny klimatu;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Připravenost na demografické změny a stárnutí obyvatel;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Energetická transformace a udržitelná budoucnost;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Důvěra v demokracii, odolnost společnosti, bezpečnost a obrana;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Technologická a digitální transformace ekonomiky a společnosti.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sk-SK" dirty="0"/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identifikaci velkých společenských výzev (VSV) byla zpracována rešerše strategicko-koncepčních dokumentů zabývajících se problematikou VSV, které byly zpracovány v posledních letech v ČR a na úrovni EU. Klíčovými dokumenty zahrnutými do rešerše byly: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Výstupy projektu „FUTURE-PRO: Megatrendy a velké společenské výzvy“ podpořeném Technologickou agenturou ČR (TA ČR) v letech 2020 – 2021, který byl realizován institucí České priority, z.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Konečným uživatelem výsledků projektu byl Úřad vlády ČR [5], [6].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Dlouhodobé výzvy pro českou společnost [7], který byl v roce 2023 zpracován Technologickým centrem Praha na základě zadání Úřadu vlády ČR v projektu „Koncepční a analytická podpora RVVI“ v souvislosti s přípravou nových Národních priorit orientovaného výzkumu (NPOV) [8].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výzkumná a inovační strategie pro inteligentní specializaci České republiky 2021–2027 (Národní RIS3 strategie, NRIS3) zpracovaná Ministerstvem průmyslu a obchodu (MPO) v roce 2021 [1]. Do rešerše byly zahrnuty především informace ke dvěma misím, které jsou v její Příloze 1. Karty tematických oblastí (verze 4, prosinec 2022)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Rámcový program Horizont Evropa (HE) [2]. Do rešerše byly zahrnuty zejména pracovní programy pro pilíř II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Competitiveness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a příslušné dokumenty stanovující zaměření misí v rámcovém programu HE.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https://www.tacr.cz/20projekt-future-pro-megatrendy-a-velke-spolecenske-vyzvy/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1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VSV „Adaptace na změny klimatu“ je přispět prostřednictvím výzkumu a inovací k získávání a efektivnímu rozvoji inovativních znalostí, metod a technologií, které umožní čelit současným i budoucím rizikům spojeným s měnícím se vývojem klimatu. Strukturace a charakteristika jednotlivých oblastí vycházejí z dokumentu DVČS [7] a odrážejí směry zahrnuté v ve výstupech projektu FUTURE-PRO a v rámcovém programu Horizont Evropa [2].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VSV bude pro analýzu progresivních technologií, které mají potenciál pro její řešení, rozdělena do tří oblastí: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Dopady klimatických změn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Odolnost vůči klimatickým změnám a extrémním vlivům počasí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Adaptace na klimatické změny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Výše uvedené členění vychází z rešerší relevantních dokumentů, mezi něž byly zařazeny zejména DVČS, výstupy projektu FUTURE-PRO a dokumenty zpracované v rámcovém programu Horizont Evropa.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</a:t>
            </a:r>
            <a:r>
              <a:rPr lang="cs-CZ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Dopady klimatických změn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zahrnuje problematiku dopadů oteplování a klimatických změn na společnost, přírodu, infrastrukturu, včetně dopadů na hospodářství a společnost. Dále je sem zahrnuto hodnocení dopadů a souvisejících rizik, preventivní opatření a jejich zavádění i snižování negativních dopadů lidské činnosti na změnu klimatu.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oblasti </a:t>
            </a:r>
            <a:r>
              <a:rPr lang="cs-CZ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Odolnost vůči klimatickým změnám a extrémním vlivům počasí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zahrnuto posílení odolnosti proti extrémním vlivům počasí, jako jsou například bleskové povodně, sucha, požáry, teplotní extrémy apod. Důležitou oblastí je odolnost kritických infrastruktur. Zahrnuta je také odolnost společnosti (sociální oblast).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 </a:t>
            </a:r>
            <a:r>
              <a:rPr lang="cs-CZ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Adaptace na klimatické změny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zaměřena na problematiku adaptace na klimatické změny v několika oblastech, které budou klimatickými změnami a globálním oteplováním významně zasaženy – přírodní prostředí, zemědělství, zdraví obyvatel a zdravotní systém.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části týkající se </a:t>
            </a: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přírodního prostředí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zahrnuto snižování schopnosti krajiny poskytovat ekosystémové služby, biologická rozmanitost (biodiverzita), voda, vodní zdroje a hospodaření s vodou, rozšiřování invazivních druhů apod. Jsou sem zahrnuta i preventivní opatření vztahující se k přírodnímu prostředí.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podoblasti </a:t>
            </a: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Zdraví obyvatel a zdravotní systém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zahrnuta problematika odolnosti zdravotnického systému ve vazbě na změny klimatu a extrémní počasí, jako jsou dopady veder, extrémní události, včetně fyzického a mentálního zdraví populace, změnu životních podmínek apod. Zároveň je sem zařazena i adaptace na konkrétní hrozby související se změnou klimatu, jako jsou nové lidské choroby, zvýšená úmrtnost, nové patogeny, bakterie apod.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podoblasti </a:t>
            </a: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zemědělství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zařazena zejména adaptace na problémy související s dopady klimatické změny na zemědělskou výrobu a související potravinářskou výrobu. Významnou část tvoří zabezpečení dostupnosti potravin v souvislosti s dopady změn klimatu na pěstování plodin, včetně snížení výnosů a produkční schopnosti krajiny a výskytu nových škůdců, chov užitkových zvířat apod. Zahrnuto je i ekologické zemědělství, dodržování standardů dobrého a environmentálního stavu, optimalizace hospodaření s hnojivy atd.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podoblasti </a:t>
            </a: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systém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zahrnuta například problematika adaptace na změny v poptávce energií (vytápění vs. klimatizace), dostupnost vodních zdrojů (chlazení) apod. Důležitou součástí je i ohrožení fyzické infrastruktury, jako jsou nadzemní přenosová a distribuční vedení, rozvodny atd. Dále je sem zahrnuta i adaptace na změny souvisejíc s výrobou energií z obnovitelných zdrojů (zejména výroba biomasy).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adaptací na klimatické změny do značné míry souvisí i zacházení se zdroji a surovinami. Problematika </a:t>
            </a:r>
            <a:r>
              <a:rPr lang="cs-CZ" sz="1800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oběhového hospodářství</a:t>
            </a:r>
            <a:r>
              <a:rPr lang="cs-CZ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zařazena do VSV Energetická transformace a udržitelná budoucnost.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3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98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35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68" y="3239457"/>
            <a:ext cx="2392532" cy="190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400951" y="4716438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02" y="3197067"/>
            <a:ext cx="2445797" cy="194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453017" y="4692254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46234" y="4535490"/>
            <a:ext cx="2298634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Odbor digitální ekonomiky a chytré specializace MPO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6"/>
            <a:ext cx="1821943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>
                <a:solidFill>
                  <a:schemeClr val="bg1"/>
                </a:solidFill>
              </a:rPr>
              <a:t>Systémová podpora implementace a řízení Národní RIS3 strategie 2023+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is3@mpo.c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0721" y="3626448"/>
            <a:ext cx="3409191" cy="332490"/>
          </a:xfrm>
        </p:spPr>
        <p:txBody>
          <a:bodyPr/>
          <a:lstStyle/>
          <a:p>
            <a:r>
              <a:rPr lang="cs-CZ" sz="1400" dirty="0"/>
              <a:t>Timo Štefánik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516C6B-595C-4802-AFC4-6A62C9590721}"/>
              </a:ext>
            </a:extLst>
          </p:cNvPr>
          <p:cNvSpPr/>
          <p:nvPr/>
        </p:nvSpPr>
        <p:spPr>
          <a:xfrm>
            <a:off x="196254" y="3958938"/>
            <a:ext cx="8242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2. 10. 2024</a:t>
            </a:r>
          </a:p>
          <a:p>
            <a:endParaRPr lang="cs-CZ" sz="1100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CB00159-BF39-4B95-9819-6863248C9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2" y="0"/>
            <a:ext cx="4699207" cy="670739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7DDE0AE7-4413-49D9-8357-23E828232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148" y="1071360"/>
            <a:ext cx="7839703" cy="1661993"/>
          </a:xfrm>
        </p:spPr>
        <p:txBody>
          <a:bodyPr/>
          <a:lstStyle/>
          <a:p>
            <a:r>
              <a:rPr lang="cs-CZ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Velká společenská výzva – Adaptace na změny klimatu</a:t>
            </a:r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65E3-C466-7760-8DEA-74D5B15A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Důležitost adaptace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B2EA-C348-689B-E769-BF7F9FB74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Poslední povodně ve střední Evropě – vůbec největší příval deště zaznamenaný ve střední Evropě (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Weather</a:t>
            </a:r>
            <a:r>
              <a:rPr lang="cs-CZ" dirty="0"/>
              <a:t> </a:t>
            </a:r>
            <a:r>
              <a:rPr lang="cs-CZ" dirty="0" err="1"/>
              <a:t>Attribution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Atribuční studie. Pravděpodobnost prudkých dešťů stoupá na dvojnásobek oproti stavu před průmyslovou revolucí</a:t>
            </a:r>
          </a:p>
          <a:p>
            <a:r>
              <a:rPr lang="cs-CZ" dirty="0"/>
              <a:t>Krajní projevy počasí budou v důsledku změny klimatu častější</a:t>
            </a:r>
          </a:p>
          <a:p>
            <a:pPr lvl="1"/>
            <a:r>
              <a:rPr lang="cs-CZ" dirty="0"/>
              <a:t>Častější budou tedy střídání sucha a prudkých dešťů, nízkých a vysokých teplot, až po extrémní projevy počasí (tornádo)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59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DA23-0E8D-43DF-CD72-88AAEA3E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NKÚ, 2019, kontrolní zpráva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2E58-573B-D2F2-38D5-2CA114265F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„</a:t>
            </a:r>
            <a:r>
              <a:rPr lang="sk-SK" u="sng" dirty="0"/>
              <a:t>V Česku chybí zásadní </a:t>
            </a:r>
            <a:r>
              <a:rPr lang="sk-SK" u="sng" dirty="0" err="1"/>
              <a:t>opatření</a:t>
            </a:r>
            <a:r>
              <a:rPr lang="sk-SK" u="sng" dirty="0"/>
              <a:t> pro boj </a:t>
            </a:r>
            <a:r>
              <a:rPr lang="sk-SK" u="sng" dirty="0" err="1"/>
              <a:t>se</a:t>
            </a:r>
            <a:r>
              <a:rPr lang="sk-SK" u="sng" dirty="0"/>
              <a:t> </a:t>
            </a:r>
            <a:r>
              <a:rPr lang="sk-SK" u="sng" dirty="0" err="1"/>
              <a:t>suchem</a:t>
            </a:r>
            <a:r>
              <a:rPr lang="sk-SK" u="sng" dirty="0"/>
              <a:t>, </a:t>
            </a:r>
            <a:r>
              <a:rPr lang="sk-SK" u="sng" dirty="0" err="1"/>
              <a:t>stejně</a:t>
            </a:r>
            <a:r>
              <a:rPr lang="sk-SK" u="sng" dirty="0"/>
              <a:t> </a:t>
            </a:r>
            <a:r>
              <a:rPr lang="sk-SK" u="sng" dirty="0" err="1"/>
              <a:t>jako</a:t>
            </a:r>
            <a:r>
              <a:rPr lang="sk-SK" u="sng" dirty="0"/>
              <a:t> </a:t>
            </a:r>
            <a:r>
              <a:rPr lang="sk-SK" u="sng" dirty="0" err="1"/>
              <a:t>potřebná</a:t>
            </a:r>
            <a:r>
              <a:rPr lang="sk-SK" u="sng" dirty="0"/>
              <a:t> </a:t>
            </a:r>
            <a:r>
              <a:rPr lang="sk-SK" u="sng" dirty="0" err="1"/>
              <a:t>právní</a:t>
            </a:r>
            <a:r>
              <a:rPr lang="sk-SK" u="sng" dirty="0"/>
              <a:t> úprava</a:t>
            </a:r>
            <a:r>
              <a:rPr lang="sk-SK" dirty="0"/>
              <a:t>.“ </a:t>
            </a:r>
            <a:r>
              <a:rPr lang="sk-SK" dirty="0" err="1"/>
              <a:t>Vyplývá</a:t>
            </a:r>
            <a:r>
              <a:rPr lang="sk-SK" dirty="0"/>
              <a:t> to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zjištění</a:t>
            </a:r>
            <a:r>
              <a:rPr lang="sk-SK" dirty="0"/>
              <a:t> </a:t>
            </a:r>
            <a:r>
              <a:rPr lang="sk-SK" dirty="0" err="1"/>
              <a:t>Nejvyššího</a:t>
            </a:r>
            <a:r>
              <a:rPr lang="sk-SK" dirty="0"/>
              <a:t> </a:t>
            </a:r>
            <a:r>
              <a:rPr lang="sk-SK" dirty="0" err="1"/>
              <a:t>kontrolního</a:t>
            </a:r>
            <a:r>
              <a:rPr lang="sk-SK" dirty="0"/>
              <a:t> </a:t>
            </a:r>
            <a:r>
              <a:rPr lang="sk-SK" dirty="0" err="1"/>
              <a:t>úřadu</a:t>
            </a:r>
            <a:r>
              <a:rPr lang="sk-SK" dirty="0"/>
              <a:t> (NKÚ), </a:t>
            </a:r>
            <a:r>
              <a:rPr lang="sk-SK" dirty="0" err="1"/>
              <a:t>který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zaměřil</a:t>
            </a:r>
            <a:r>
              <a:rPr lang="sk-SK" dirty="0"/>
              <a:t> na ministerstvo </a:t>
            </a:r>
            <a:r>
              <a:rPr lang="sk-SK" dirty="0" err="1"/>
              <a:t>zemědělství</a:t>
            </a:r>
            <a:r>
              <a:rPr lang="sk-SK" dirty="0"/>
              <a:t> (MZ) a ministerstvo </a:t>
            </a:r>
            <a:r>
              <a:rPr lang="sk-SK" dirty="0" err="1"/>
              <a:t>životního</a:t>
            </a:r>
            <a:r>
              <a:rPr lang="sk-SK" dirty="0"/>
              <a:t> </a:t>
            </a:r>
            <a:r>
              <a:rPr lang="sk-SK" dirty="0" err="1"/>
              <a:t>prostředí</a:t>
            </a:r>
            <a:r>
              <a:rPr lang="sk-SK" dirty="0"/>
              <a:t> (MŽP).</a:t>
            </a:r>
          </a:p>
          <a:p>
            <a:r>
              <a:rPr lang="sk-SK" dirty="0"/>
              <a:t> </a:t>
            </a:r>
            <a:r>
              <a:rPr lang="sk-SK" dirty="0" err="1"/>
              <a:t>Podle</a:t>
            </a:r>
            <a:r>
              <a:rPr lang="sk-SK" dirty="0"/>
              <a:t> </a:t>
            </a:r>
            <a:r>
              <a:rPr lang="sk-SK" dirty="0" err="1"/>
              <a:t>kontrolorů</a:t>
            </a:r>
            <a:r>
              <a:rPr lang="sk-SK" dirty="0"/>
              <a:t> </a:t>
            </a:r>
            <a:r>
              <a:rPr lang="sk-SK" dirty="0" err="1"/>
              <a:t>nejsou</a:t>
            </a:r>
            <a:r>
              <a:rPr lang="sk-SK" dirty="0"/>
              <a:t> </a:t>
            </a:r>
            <a:r>
              <a:rPr lang="sk-SK" dirty="0" err="1"/>
              <a:t>aktuální</a:t>
            </a:r>
            <a:r>
              <a:rPr lang="sk-SK" dirty="0"/>
              <a:t> dotační programy na </a:t>
            </a:r>
            <a:r>
              <a:rPr lang="sk-SK" dirty="0" err="1"/>
              <a:t>řešení</a:t>
            </a:r>
            <a:r>
              <a:rPr lang="sk-SK" dirty="0"/>
              <a:t> problému sucha </a:t>
            </a:r>
            <a:r>
              <a:rPr lang="sk-SK" dirty="0" err="1"/>
              <a:t>dostatečně</a:t>
            </a:r>
            <a:r>
              <a:rPr lang="sk-SK" dirty="0"/>
              <a:t> </a:t>
            </a:r>
            <a:r>
              <a:rPr lang="sk-SK" dirty="0" err="1"/>
              <a:t>připravené</a:t>
            </a:r>
            <a:r>
              <a:rPr lang="sk-SK" dirty="0"/>
              <a:t>, a ministerstva </a:t>
            </a:r>
            <a:r>
              <a:rPr lang="sk-SK" dirty="0" err="1"/>
              <a:t>dosud</a:t>
            </a:r>
            <a:r>
              <a:rPr lang="sk-SK" dirty="0"/>
              <a:t> </a:t>
            </a:r>
            <a:r>
              <a:rPr lang="sk-SK" dirty="0" err="1"/>
              <a:t>nepřijala</a:t>
            </a:r>
            <a:r>
              <a:rPr lang="sk-SK" dirty="0"/>
              <a:t> </a:t>
            </a:r>
            <a:r>
              <a:rPr lang="sk-SK" dirty="0" err="1"/>
              <a:t>žádné</a:t>
            </a:r>
            <a:r>
              <a:rPr lang="sk-SK" dirty="0"/>
              <a:t> nové programy, s </a:t>
            </a:r>
            <a:r>
              <a:rPr lang="sk-SK" dirty="0" err="1"/>
              <a:t>výjimkou</a:t>
            </a:r>
            <a:r>
              <a:rPr lang="sk-SK" dirty="0"/>
              <a:t> programu </a:t>
            </a:r>
            <a:r>
              <a:rPr lang="sk-SK" dirty="0" err="1"/>
              <a:t>Dešťovka</a:t>
            </a:r>
            <a:r>
              <a:rPr lang="sk-SK" dirty="0"/>
              <a:t>. Národní kontrolní </a:t>
            </a:r>
            <a:r>
              <a:rPr lang="sk-SK" dirty="0" err="1"/>
              <a:t>úřad</a:t>
            </a:r>
            <a:r>
              <a:rPr lang="sk-SK" dirty="0"/>
              <a:t> (NKÚ) </a:t>
            </a:r>
            <a:r>
              <a:rPr lang="sk-SK" dirty="0" err="1"/>
              <a:t>uvádí</a:t>
            </a:r>
            <a:r>
              <a:rPr lang="sk-SK" dirty="0"/>
              <a:t>, že škody </a:t>
            </a:r>
            <a:r>
              <a:rPr lang="sk-SK" dirty="0" err="1"/>
              <a:t>způsobené</a:t>
            </a:r>
            <a:r>
              <a:rPr lang="sk-SK" dirty="0"/>
              <a:t> </a:t>
            </a:r>
            <a:r>
              <a:rPr lang="sk-SK" dirty="0" err="1"/>
              <a:t>suchem</a:t>
            </a:r>
            <a:r>
              <a:rPr lang="sk-SK" dirty="0"/>
              <a:t> v </a:t>
            </a:r>
            <a:r>
              <a:rPr lang="sk-SK" dirty="0" err="1"/>
              <a:t>loňském</a:t>
            </a:r>
            <a:r>
              <a:rPr lang="sk-SK" dirty="0"/>
              <a:t> </a:t>
            </a:r>
            <a:r>
              <a:rPr lang="sk-SK" dirty="0" err="1"/>
              <a:t>roce</a:t>
            </a:r>
            <a:r>
              <a:rPr lang="sk-SK" dirty="0"/>
              <a:t> </a:t>
            </a:r>
            <a:r>
              <a:rPr lang="sk-SK" dirty="0" err="1"/>
              <a:t>dosáhly</a:t>
            </a:r>
            <a:r>
              <a:rPr lang="sk-SK" dirty="0"/>
              <a:t> 24 </a:t>
            </a:r>
            <a:r>
              <a:rPr lang="sk-SK" dirty="0" err="1"/>
              <a:t>miliard</a:t>
            </a:r>
            <a:r>
              <a:rPr lang="sk-SK" dirty="0"/>
              <a:t> </a:t>
            </a:r>
            <a:r>
              <a:rPr lang="sk-SK" dirty="0" err="1"/>
              <a:t>korun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6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72FF2-0810-472D-B848-2D588FF7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49" y="629874"/>
            <a:ext cx="8321302" cy="2954655"/>
          </a:xfrm>
        </p:spPr>
        <p:txBody>
          <a:bodyPr/>
          <a:lstStyle/>
          <a:p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Cílem ,,Adaptace na změny klimatu“ je přispět prostřednictvím </a:t>
            </a:r>
            <a:r>
              <a:rPr lang="cs-CZ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výzkumu a inovací </a:t>
            </a:r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získávání a efektivnímu rozvoji inovativních znalostí, metod a technologií, které umožní čelit současným i budoucím rizikům spojeným s měnícím se vývojem klimatu. </a:t>
            </a:r>
          </a:p>
        </p:txBody>
      </p:sp>
    </p:spTree>
    <p:extLst>
      <p:ext uri="{BB962C8B-B14F-4D97-AF65-F5344CB8AC3E}">
        <p14:creationId xmlns:p14="http://schemas.microsoft.com/office/powerpoint/2010/main" val="305666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3FDF-400D-5C67-4BF3-E8FF2F30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oblasti Adaptace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993E1-68CD-762D-DFDE-784A8D8FD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260" y="908010"/>
            <a:ext cx="8606790" cy="3557309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/>
              <a:t>1. Dopady klimatických změn</a:t>
            </a:r>
          </a:p>
          <a:p>
            <a:pPr lvl="1"/>
            <a:r>
              <a:rPr lang="cs-CZ" dirty="0"/>
              <a:t>Problematika dopadů na společnost, přírodu, infrastrukturu, dopady na hospodářství a společnost</a:t>
            </a:r>
          </a:p>
          <a:p>
            <a:pPr lvl="1"/>
            <a:r>
              <a:rPr lang="cs-CZ" dirty="0"/>
              <a:t>Hodnocení dopadů a souvisejících rizik</a:t>
            </a:r>
          </a:p>
          <a:p>
            <a:r>
              <a:rPr lang="cs-CZ" b="1" u="sng" dirty="0"/>
              <a:t>2. Odolnost vůči klimatickým změnám a extrémním vlivům počasí</a:t>
            </a:r>
          </a:p>
          <a:p>
            <a:pPr lvl="1"/>
            <a:r>
              <a:rPr lang="cs-CZ" dirty="0"/>
              <a:t>Posílení odolnosti extrémnímu počasí – povodně, sucha, požáry, teplotní extrémy; odolnost infrastruktur a společnosti</a:t>
            </a:r>
          </a:p>
          <a:p>
            <a:r>
              <a:rPr lang="cs-CZ" b="1" u="sng" dirty="0"/>
              <a:t>3. Adaptace na klimatické změny</a:t>
            </a:r>
          </a:p>
          <a:p>
            <a:pPr lvl="1"/>
            <a:r>
              <a:rPr lang="cs-CZ" dirty="0"/>
              <a:t>Přírodní prostředí: zranitelnost ekosystémů, biodiverzita, voda a hospodaření s vodou, rozšiřování invazivních druhů</a:t>
            </a:r>
          </a:p>
          <a:p>
            <a:pPr lvl="1"/>
            <a:r>
              <a:rPr lang="cs-CZ" dirty="0"/>
              <a:t>Zdraví obyvatel: dopady veder, psychologický vliv extrémního počasí, intervence</a:t>
            </a:r>
          </a:p>
          <a:p>
            <a:pPr lvl="1"/>
            <a:r>
              <a:rPr lang="cs-CZ" dirty="0"/>
              <a:t>Zemědělství: zaměření na zemědělskou výrobu – snížení výnosů a produkce, výskyt nových škůdců, hospodaření s hnojivy, nová hnojiva</a:t>
            </a:r>
          </a:p>
          <a:p>
            <a:pPr lvl="1"/>
            <a:r>
              <a:rPr lang="cs-CZ" dirty="0"/>
              <a:t>Energetický systém: změny v poptávce energií (vytápění a klimatizace), dostupnost vodních zdrojů (chlazení), energetické zdroje – biomasa</a:t>
            </a:r>
          </a:p>
          <a:p>
            <a:pPr lvl="1"/>
            <a:endParaRPr lang="cs-CZ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13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6FC61E-2D34-2459-534A-CFCB4B9D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62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E5E09-BED4-CBD0-27FB-F93D3FC7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1107996"/>
          </a:xfrm>
        </p:spPr>
        <p:txBody>
          <a:bodyPr/>
          <a:lstStyle/>
          <a:p>
            <a:r>
              <a:rPr lang="cs-CZ" b="1" dirty="0"/>
              <a:t>Progresivní t</a:t>
            </a:r>
            <a:r>
              <a:rPr lang="en-US" b="1" dirty="0" err="1"/>
              <a:t>echnologie</a:t>
            </a:r>
            <a:r>
              <a:rPr lang="en-US" b="1" dirty="0"/>
              <a:t>, </a:t>
            </a:r>
            <a:r>
              <a:rPr lang="en-US" b="1" dirty="0" err="1"/>
              <a:t>kter</a:t>
            </a:r>
            <a:r>
              <a:rPr lang="cs-CZ" b="1" dirty="0"/>
              <a:t>é můžou pomoct</a:t>
            </a:r>
            <a:endParaRPr lang="sk-SK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5097-4EB7-09CB-EF6E-A6778666D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1105817"/>
            <a:ext cx="8418512" cy="326869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Zemědělství – nedostatek pracovních sil, pomoct může </a:t>
            </a:r>
            <a:r>
              <a:rPr lang="cs-CZ" b="1" dirty="0"/>
              <a:t>robotika</a:t>
            </a:r>
          </a:p>
          <a:p>
            <a:r>
              <a:rPr lang="cs-CZ" b="1" dirty="0"/>
              <a:t>Biotechnologie</a:t>
            </a:r>
            <a:r>
              <a:rPr lang="cs-CZ" dirty="0"/>
              <a:t> – pomoc při ochraně biodiverzity, obnova ekosystémů, </a:t>
            </a:r>
            <a:r>
              <a:rPr lang="cs-CZ" b="1" dirty="0"/>
              <a:t>vývoj odolnějších rostlin</a:t>
            </a:r>
            <a:r>
              <a:rPr lang="cs-CZ" dirty="0"/>
              <a:t>, zlepšení zemědělských technik pro udržitelné hospodaření (hnojiva)</a:t>
            </a:r>
          </a:p>
          <a:p>
            <a:r>
              <a:rPr lang="cs-CZ" dirty="0"/>
              <a:t>Dbát např na význam </a:t>
            </a:r>
            <a:r>
              <a:rPr lang="cs-CZ" b="1" dirty="0"/>
              <a:t>ochrany vodních zdrojů </a:t>
            </a:r>
            <a:r>
              <a:rPr lang="cs-CZ" dirty="0"/>
              <a:t>a hospodaření s vodou (souvisí se suchem)</a:t>
            </a:r>
            <a:endParaRPr lang="cs-CZ" b="1" dirty="0"/>
          </a:p>
          <a:p>
            <a:r>
              <a:rPr lang="cs-CZ" b="1" dirty="0"/>
              <a:t>Materiály</a:t>
            </a:r>
            <a:r>
              <a:rPr lang="cs-CZ" dirty="0"/>
              <a:t> – nahrazování plastů, i přes jejich nesporné výhody</a:t>
            </a:r>
          </a:p>
          <a:p>
            <a:r>
              <a:rPr lang="cs-CZ" dirty="0"/>
              <a:t>Inteligentní sítě, umělá inteligence</a:t>
            </a:r>
          </a:p>
          <a:p>
            <a:r>
              <a:rPr lang="cs-CZ" dirty="0"/>
              <a:t>Systémová zlepšení? (</a:t>
            </a:r>
            <a:r>
              <a:rPr lang="cs-CZ" dirty="0" err="1"/>
              <a:t>Envirobezpečnost</a:t>
            </a:r>
            <a:r>
              <a:rPr lang="cs-CZ" dirty="0"/>
              <a:t>, robustnost, budování odolnosti –přesah do M02)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299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4185761"/>
          </a:xfrm>
        </p:spPr>
        <p:txBody>
          <a:bodyPr/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Děkuj</a:t>
            </a:r>
            <a:r>
              <a:rPr lang="en-US" dirty="0" err="1"/>
              <a:t>i</a:t>
            </a:r>
            <a:r>
              <a:rPr lang="cs-CZ" dirty="0"/>
              <a:t> za pozornost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sz="1400" dirty="0"/>
            </a:br>
            <a:br>
              <a:rPr lang="cs-CZ" sz="1400" dirty="0"/>
            </a:br>
            <a:br>
              <a:rPr lang="cs-CZ" sz="1400" dirty="0"/>
            </a:br>
            <a:r>
              <a:rPr lang="cs-CZ" sz="1400" dirty="0">
                <a:hlinkClick r:id="rId3"/>
              </a:rPr>
              <a:t>ris3@mpo.cz</a:t>
            </a:r>
            <a:r>
              <a:rPr lang="cs-CZ" sz="1400" dirty="0"/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4213AF-2CB8-46C9-B4F6-A2E148565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87" y="2992004"/>
            <a:ext cx="4864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2BA01AD-70E5-4C38-B799-4939F1442040}"/>
              </a:ext>
            </a:extLst>
          </p:cNvPr>
          <p:cNvSpPr txBox="1"/>
          <p:nvPr/>
        </p:nvSpPr>
        <p:spPr>
          <a:xfrm>
            <a:off x="5197332" y="4880599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Novinky.cz / ISS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49A7AA-3178-4981-B880-5F76D320C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27" y="0"/>
            <a:ext cx="7273573" cy="51435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B3720BD-7C8D-4EA4-8533-FC07DC0C6526}"/>
              </a:ext>
            </a:extLst>
          </p:cNvPr>
          <p:cNvSpPr txBox="1"/>
          <p:nvPr/>
        </p:nvSpPr>
        <p:spPr>
          <a:xfrm>
            <a:off x="0" y="3999763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ČHMÚ</a:t>
            </a:r>
          </a:p>
        </p:txBody>
      </p:sp>
    </p:spTree>
    <p:extLst>
      <p:ext uri="{BB962C8B-B14F-4D97-AF65-F5344CB8AC3E}">
        <p14:creationId xmlns:p14="http://schemas.microsoft.com/office/powerpoint/2010/main" val="62021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72FF2-0810-472D-B848-2D588FF7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43" y="363173"/>
            <a:ext cx="5140969" cy="2954655"/>
          </a:xfrm>
        </p:spPr>
        <p:txBody>
          <a:bodyPr/>
          <a:lstStyle/>
          <a:p>
            <a:r>
              <a:rPr lang="cs-CZ" sz="3200" i="1" dirty="0"/>
              <a:t>Hlavním cílem je poskytnout obecenstvu stejnou úroveň porozumění s ohledem na VSV Adaptace na změny klimatu. Poskytnuté informace musí být strukturované a kvalitativní.</a:t>
            </a:r>
          </a:p>
        </p:txBody>
      </p:sp>
    </p:spTree>
    <p:extLst>
      <p:ext uri="{BB962C8B-B14F-4D97-AF65-F5344CB8AC3E}">
        <p14:creationId xmlns:p14="http://schemas.microsoft.com/office/powerpoint/2010/main" val="342446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accent2"/>
              </a:buClr>
              <a:buSzPts val="3600"/>
            </a:pPr>
            <a:r>
              <a:rPr lang="cs-CZ" dirty="0"/>
              <a:t>Obsah</a:t>
            </a:r>
            <a:endParaRPr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03216E-7B3D-4D48-BD42-0BEE3EDF4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50023"/>
            <a:ext cx="8056185" cy="345602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catcher</a:t>
            </a:r>
            <a:r>
              <a:rPr lang="cs-CZ" dirty="0"/>
              <a:t> – obrazy dopadů </a:t>
            </a:r>
            <a:r>
              <a:rPr lang="cs-CZ" dirty="0" err="1"/>
              <a:t>klim</a:t>
            </a:r>
            <a:r>
              <a:rPr lang="cs-CZ" dirty="0"/>
              <a:t>. změny (např. nedávné povodně, sucha)</a:t>
            </a:r>
          </a:p>
          <a:p>
            <a:r>
              <a:rPr lang="cs-CZ" dirty="0"/>
              <a:t>Úvod (2 min)</a:t>
            </a:r>
          </a:p>
          <a:p>
            <a:pPr lvl="1"/>
            <a:r>
              <a:rPr lang="cs-CZ" dirty="0"/>
              <a:t>Definice pojmu adaptace (i vymezení vůči M01)</a:t>
            </a:r>
          </a:p>
          <a:p>
            <a:pPr lvl="1"/>
            <a:r>
              <a:rPr lang="cs-CZ" dirty="0"/>
              <a:t>Důležitost adaptace</a:t>
            </a:r>
          </a:p>
          <a:p>
            <a:r>
              <a:rPr lang="cs-CZ" dirty="0"/>
              <a:t>Kontext pro Českou republiku (3 min)</a:t>
            </a:r>
          </a:p>
          <a:p>
            <a:pPr lvl="1"/>
            <a:r>
              <a:rPr lang="cs-CZ" dirty="0"/>
              <a:t>strategie</a:t>
            </a:r>
          </a:p>
          <a:p>
            <a:r>
              <a:rPr lang="cs-CZ" dirty="0"/>
              <a:t>Adaptace jako výzva a její oblasti (cca 7 min)</a:t>
            </a:r>
          </a:p>
          <a:p>
            <a:pPr lvl="1"/>
            <a:r>
              <a:rPr lang="cs-CZ" dirty="0"/>
              <a:t>Hlubší pohled do oblastí adaptace, jejich definování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665DF-2A46-4203-A3CA-EB6991BD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96" y="1979905"/>
            <a:ext cx="8418512" cy="677108"/>
          </a:xfrm>
        </p:spPr>
        <p:txBody>
          <a:bodyPr/>
          <a:lstStyle/>
          <a:p>
            <a:r>
              <a:rPr lang="cs-CZ" sz="4400" b="1" dirty="0"/>
              <a:t>Co mají tyto obrazy společného?</a:t>
            </a:r>
          </a:p>
        </p:txBody>
      </p:sp>
    </p:spTree>
    <p:extLst>
      <p:ext uri="{BB962C8B-B14F-4D97-AF65-F5344CB8AC3E}">
        <p14:creationId xmlns:p14="http://schemas.microsoft.com/office/powerpoint/2010/main" val="33470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B28C0E-40E9-46A3-AD74-022668C9D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5899"/>
            <a:ext cx="7498080" cy="514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2BA01AD-70E5-4C38-B799-4939F1442040}"/>
              </a:ext>
            </a:extLst>
          </p:cNvPr>
          <p:cNvSpPr txBox="1"/>
          <p:nvPr/>
        </p:nvSpPr>
        <p:spPr>
          <a:xfrm>
            <a:off x="0" y="3999763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Wikipedia</a:t>
            </a:r>
          </a:p>
        </p:txBody>
      </p:sp>
    </p:spTree>
    <p:extLst>
      <p:ext uri="{BB962C8B-B14F-4D97-AF65-F5344CB8AC3E}">
        <p14:creationId xmlns:p14="http://schemas.microsoft.com/office/powerpoint/2010/main" val="32723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665DF-2A46-4203-A3CA-EB6991BD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8" y="2062496"/>
            <a:ext cx="8418512" cy="1354217"/>
          </a:xfrm>
        </p:spPr>
        <p:txBody>
          <a:bodyPr/>
          <a:lstStyle/>
          <a:p>
            <a:r>
              <a:rPr lang="cs-CZ" sz="4400" b="1" dirty="0"/>
              <a:t>Povodně: Městská část Svinov, 15. 9. 2024</a:t>
            </a:r>
          </a:p>
        </p:txBody>
      </p:sp>
    </p:spTree>
    <p:extLst>
      <p:ext uri="{BB962C8B-B14F-4D97-AF65-F5344CB8AC3E}">
        <p14:creationId xmlns:p14="http://schemas.microsoft.com/office/powerpoint/2010/main" val="255211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2BA01AD-70E5-4C38-B799-4939F1442040}"/>
              </a:ext>
            </a:extLst>
          </p:cNvPr>
          <p:cNvSpPr txBox="1"/>
          <p:nvPr/>
        </p:nvSpPr>
        <p:spPr>
          <a:xfrm>
            <a:off x="0" y="3999763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Seznam Zprávy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6F88D14-E407-4235-AC55-3A695C6A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4" y="0"/>
            <a:ext cx="75334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665DF-2A46-4203-A3CA-EB6991BD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8" y="2062496"/>
            <a:ext cx="8418512" cy="677108"/>
          </a:xfrm>
        </p:spPr>
        <p:txBody>
          <a:bodyPr/>
          <a:lstStyle/>
          <a:p>
            <a:r>
              <a:rPr lang="cs-CZ" sz="4400" b="1" dirty="0"/>
              <a:t>Tornádo: Mikulčice, červen 2021</a:t>
            </a:r>
          </a:p>
        </p:txBody>
      </p:sp>
    </p:spTree>
    <p:extLst>
      <p:ext uri="{BB962C8B-B14F-4D97-AF65-F5344CB8AC3E}">
        <p14:creationId xmlns:p14="http://schemas.microsoft.com/office/powerpoint/2010/main" val="338689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2BA01AD-70E5-4C38-B799-4939F1442040}"/>
              </a:ext>
            </a:extLst>
          </p:cNvPr>
          <p:cNvSpPr txBox="1"/>
          <p:nvPr/>
        </p:nvSpPr>
        <p:spPr>
          <a:xfrm>
            <a:off x="0" y="3999763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TA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BBF5E2-A260-4287-8934-47B3FCAE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24" y="0"/>
            <a:ext cx="7545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2BA01AD-70E5-4C38-B799-4939F1442040}"/>
              </a:ext>
            </a:extLst>
          </p:cNvPr>
          <p:cNvSpPr txBox="1"/>
          <p:nvPr/>
        </p:nvSpPr>
        <p:spPr>
          <a:xfrm>
            <a:off x="5197332" y="4880599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solidFill>
                  <a:schemeClr val="bg1"/>
                </a:solidFill>
              </a:rPr>
              <a:t>Zdroj: Novinky.cz / ISS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28DE70-3D51-4B5B-A2FA-C3F147528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7" y="147485"/>
            <a:ext cx="8060715" cy="45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B1A75C67-5C17-DA02-B637-B3B40F9C03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36" y="0"/>
            <a:ext cx="6227064" cy="44034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8A3F7A-33BD-4EE7-A8C4-0CFF9A9F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Adaptace na změny klimatu?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E8463A-CFB0-48D5-87D8-8D9177E79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Definice pojmu: Opatření na </a:t>
            </a:r>
            <a:r>
              <a:rPr lang="cs-CZ" dirty="0" err="1"/>
              <a:t>mitigaci</a:t>
            </a:r>
            <a:r>
              <a:rPr lang="cs-CZ" dirty="0"/>
              <a:t> negativních dopadů změny klimatu</a:t>
            </a:r>
          </a:p>
          <a:p>
            <a:r>
              <a:rPr lang="cs-CZ" dirty="0"/>
              <a:t>Velká společenská výzva (VSV)</a:t>
            </a:r>
          </a:p>
          <a:p>
            <a:r>
              <a:rPr lang="cs-CZ" dirty="0"/>
              <a:t>Definována na základě výstupů ze strategických dokumentů ČR a EU</a:t>
            </a:r>
          </a:p>
          <a:p>
            <a:r>
              <a:rPr lang="cs-CZ" dirty="0"/>
              <a:t>Jak se liší od mise M01 (Mise Zefektivnění materiálové, energetické a emisní náročnosti ekonomiky)?</a:t>
            </a:r>
          </a:p>
          <a:p>
            <a:pPr lvl="1"/>
            <a:r>
              <a:rPr lang="cs-CZ" dirty="0"/>
              <a:t>Hlavní rozdíl:</a:t>
            </a:r>
            <a:br>
              <a:rPr lang="cs-CZ" dirty="0"/>
            </a:br>
            <a:r>
              <a:rPr lang="cs-CZ" dirty="0"/>
              <a:t>M01 – zaměření na neprohlubování klimatických změn</a:t>
            </a:r>
          </a:p>
          <a:p>
            <a:pPr lvl="1"/>
            <a:r>
              <a:rPr lang="cs-CZ" dirty="0"/>
              <a:t>Adaptace – zaměření na </a:t>
            </a:r>
            <a:r>
              <a:rPr lang="cs-CZ" dirty="0" err="1"/>
              <a:t>mitigaci</a:t>
            </a:r>
            <a:r>
              <a:rPr lang="cs-CZ" dirty="0"/>
              <a:t> již nevyhnutných důsledků klimatických změn</a:t>
            </a:r>
          </a:p>
        </p:txBody>
      </p:sp>
    </p:spTree>
    <p:extLst>
      <p:ext uri="{BB962C8B-B14F-4D97-AF65-F5344CB8AC3E}">
        <p14:creationId xmlns:p14="http://schemas.microsoft.com/office/powerpoint/2010/main" val="4610883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A00D543F-9215-4B8A-818C-D3D3E31FD620}"/>
</file>

<file path=customXml/itemProps2.xml><?xml version="1.0" encoding="utf-8"?>
<ds:datastoreItem xmlns:ds="http://schemas.openxmlformats.org/officeDocument/2006/customXml" ds:itemID="{0376C081-7E26-4853-893B-28C99D3DB5AE}"/>
</file>

<file path=customXml/itemProps3.xml><?xml version="1.0" encoding="utf-8"?>
<ds:datastoreItem xmlns:ds="http://schemas.openxmlformats.org/officeDocument/2006/customXml" ds:itemID="{9BB73F1A-A659-420D-8957-B12404BCF278}"/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B s číslováním</Template>
  <TotalTime>4143</TotalTime>
  <Words>1657</Words>
  <Application>Microsoft Office PowerPoint</Application>
  <PresentationFormat>On-screen Show (16:9)</PresentationFormat>
  <Paragraphs>112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Inter</vt:lpstr>
      <vt:lpstr>Tahoma</vt:lpstr>
      <vt:lpstr>Prezentace modrá B</vt:lpstr>
      <vt:lpstr>Velká společenská výzva – Adaptace na změny klimatu</vt:lpstr>
      <vt:lpstr>Co mají tyto obrazy společného?</vt:lpstr>
      <vt:lpstr>PowerPoint Presentation</vt:lpstr>
      <vt:lpstr>Povodně: Městská část Svinov, 15. 9. 2024</vt:lpstr>
      <vt:lpstr>PowerPoint Presentation</vt:lpstr>
      <vt:lpstr>Tornádo: Mikulčice, červen 2021</vt:lpstr>
      <vt:lpstr>PowerPoint Presentation</vt:lpstr>
      <vt:lpstr>PowerPoint Presentation</vt:lpstr>
      <vt:lpstr>Co je to Adaptace na změny klimatu?</vt:lpstr>
      <vt:lpstr>Důležitost adaptace</vt:lpstr>
      <vt:lpstr>NKÚ, 2019, kontrolní zpráva</vt:lpstr>
      <vt:lpstr>Cílem ,,Adaptace na změny klimatu“ je přispět prostřednictvím výzkumu a inovací k získávání a efektivnímu rozvoji inovativních znalostí, metod a technologií, které umožní čelit současným i budoucím rizikům spojeným s měnícím se vývojem klimatu. </vt:lpstr>
      <vt:lpstr>Tři oblasti Adaptace</vt:lpstr>
      <vt:lpstr>Progresivní technologie, které můžou pomoct</vt:lpstr>
      <vt:lpstr>  Děkuji za pozornost       ris3@mpo.cz </vt:lpstr>
      <vt:lpstr>PowerPoint Presentation</vt:lpstr>
      <vt:lpstr>Hlavním cílem je poskytnout obecenstvu stejnou úroveň porozumění s ohledem na VSV Adaptace na změny klimatu. Poskytnuté informace musí být strukturované a kvalitativní.</vt:lpstr>
      <vt:lpstr>Obsah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Jednání řídícího výboru</dc:title>
  <dc:creator>Križanová Ivana</dc:creator>
  <cp:lastModifiedBy>Štefánik Timotej</cp:lastModifiedBy>
  <cp:revision>221</cp:revision>
  <cp:lastPrinted>2021-11-24T08:07:13Z</cp:lastPrinted>
  <dcterms:created xsi:type="dcterms:W3CDTF">2020-07-17T11:17:55Z</dcterms:created>
  <dcterms:modified xsi:type="dcterms:W3CDTF">2024-10-02T06:34:05Z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a92a76-a6c4-4984-b898-a49fe77c5243_Enabled">
    <vt:lpwstr>true</vt:lpwstr>
  </property>
  <property fmtid="{D5CDD505-2E9C-101B-9397-08002B2CF9AE}" pid="3" name="MSIP_Label_1ba92a76-a6c4-4984-b898-a49fe77c5243_SetDate">
    <vt:lpwstr>2024-10-02T06:21:59Z</vt:lpwstr>
  </property>
  <property fmtid="{D5CDD505-2E9C-101B-9397-08002B2CF9AE}" pid="4" name="MSIP_Label_1ba92a76-a6c4-4984-b898-a49fe77c5243_Method">
    <vt:lpwstr>Privileged</vt:lpwstr>
  </property>
  <property fmtid="{D5CDD505-2E9C-101B-9397-08002B2CF9AE}" pid="5" name="MSIP_Label_1ba92a76-a6c4-4984-b898-a49fe77c5243_Name">
    <vt:lpwstr>Veřejné - s popiskem</vt:lpwstr>
  </property>
  <property fmtid="{D5CDD505-2E9C-101B-9397-08002B2CF9AE}" pid="6" name="MSIP_Label_1ba92a76-a6c4-4984-b898-a49fe77c5243_SiteId">
    <vt:lpwstr>1f9775f0-c6d0-40f3-b27c-91cb5bbd294a</vt:lpwstr>
  </property>
  <property fmtid="{D5CDD505-2E9C-101B-9397-08002B2CF9AE}" pid="7" name="MSIP_Label_1ba92a76-a6c4-4984-b898-a49fe77c5243_ActionId">
    <vt:lpwstr>73eb0efa-e3ad-43c0-86f9-8365e2dd5439</vt:lpwstr>
  </property>
  <property fmtid="{D5CDD505-2E9C-101B-9397-08002B2CF9AE}" pid="8" name="MSIP_Label_1ba92a76-a6c4-4984-b898-a49fe77c5243_ContentBits">
    <vt:lpwstr>0</vt:lpwstr>
  </property>
  <property fmtid="{D5CDD505-2E9C-101B-9397-08002B2CF9AE}" pid="9" name="ContentTypeId">
    <vt:lpwstr>0x01010089041FCD18EC6343AC0B4722D1CD7B5E</vt:lpwstr>
  </property>
</Properties>
</file>