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4"/>
  </p:notesMasterIdLst>
  <p:sldIdLst>
    <p:sldId id="881" r:id="rId5"/>
    <p:sldId id="882" r:id="rId6"/>
    <p:sldId id="281" r:id="rId7"/>
    <p:sldId id="870" r:id="rId8"/>
    <p:sldId id="871" r:id="rId9"/>
    <p:sldId id="257" r:id="rId10"/>
    <p:sldId id="883" r:id="rId11"/>
    <p:sldId id="884" r:id="rId12"/>
    <p:sldId id="885" r:id="rId13"/>
    <p:sldId id="263" r:id="rId14"/>
    <p:sldId id="886" r:id="rId15"/>
    <p:sldId id="888" r:id="rId16"/>
    <p:sldId id="260" r:id="rId17"/>
    <p:sldId id="354" r:id="rId18"/>
    <p:sldId id="282" r:id="rId19"/>
    <p:sldId id="283" r:id="rId20"/>
    <p:sldId id="284" r:id="rId21"/>
    <p:sldId id="851" r:id="rId22"/>
    <p:sldId id="264" r:id="rId23"/>
  </p:sldIdLst>
  <p:sldSz cx="12192000" cy="6858000"/>
  <p:notesSz cx="6858000" cy="9144000"/>
  <p:embeddedFontLst>
    <p:embeddedFont>
      <p:font typeface="Poppins" panose="00000500000000000000" pitchFamily="2" charset="-18"/>
      <p:regular r:id="rId25"/>
      <p:bold r:id="rId26"/>
      <p:italic r:id="rId27"/>
      <p:boldItalic r:id="rId28"/>
    </p:embeddedFont>
    <p:embeddedFont>
      <p:font typeface="Poppins 2" panose="020B0604020202020204" charset="0"/>
      <p:regular r:id="rId29"/>
    </p:embeddedFont>
    <p:embeddedFont>
      <p:font typeface="Poppins 2 Bold" panose="020B0604020202020204" charset="0"/>
      <p:regular r:id="rId30"/>
    </p:embeddedFont>
    <p:embeddedFont>
      <p:font typeface="Poppins 3" panose="020B0604020202020204" charset="0"/>
      <p:regular r:id="rId31"/>
    </p:embeddedFont>
    <p:embeddedFont>
      <p:font typeface="Poppins Bold" panose="00000800000000000000" pitchFamily="2" charset="-18"/>
      <p:bold r:id="rId32"/>
    </p:embeddedFont>
    <p:embeddedFont>
      <p:font typeface="Poppins ExtraBold" panose="00000900000000000000" pitchFamily="2" charset="-18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65" roundtripDataSignature="AMtx7mjZgBzGuQ2oduRsQ0QYcTJB7kQV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0F1C3-D5CD-4CFA-A77A-D0CE0BDE7D48}" v="11" dt="2024-03-12T11:40:21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65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6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Pačes" userId="af5fff02-3e7d-4f75-9cad-e772dfc4de59" providerId="ADAL" clId="{3D50F1C3-D5CD-4CFA-A77A-D0CE0BDE7D48}"/>
    <pc:docChg chg="undo redo custSel addSld delSld modSld">
      <pc:chgData name="Petr Pačes" userId="af5fff02-3e7d-4f75-9cad-e772dfc4de59" providerId="ADAL" clId="{3D50F1C3-D5CD-4CFA-A77A-D0CE0BDE7D48}" dt="2024-03-12T11:44:49.493" v="1159" actId="20577"/>
      <pc:docMkLst>
        <pc:docMk/>
      </pc:docMkLst>
      <pc:sldChg chg="modSp add mod">
        <pc:chgData name="Petr Pačes" userId="af5fff02-3e7d-4f75-9cad-e772dfc4de59" providerId="ADAL" clId="{3D50F1C3-D5CD-4CFA-A77A-D0CE0BDE7D48}" dt="2024-03-12T11:31:55.708" v="679" actId="1076"/>
        <pc:sldMkLst>
          <pc:docMk/>
          <pc:sldMk cId="0" sldId="263"/>
        </pc:sldMkLst>
        <pc:spChg chg="mod">
          <ac:chgData name="Petr Pačes" userId="af5fff02-3e7d-4f75-9cad-e772dfc4de59" providerId="ADAL" clId="{3D50F1C3-D5CD-4CFA-A77A-D0CE0BDE7D48}" dt="2024-03-12T11:31:55.708" v="679" actId="1076"/>
          <ac:spMkLst>
            <pc:docMk/>
            <pc:sldMk cId="0" sldId="263"/>
            <ac:spMk id="2" creationId="{00000000-0000-0000-0000-000000000000}"/>
          </ac:spMkLst>
        </pc:spChg>
      </pc:sldChg>
      <pc:sldChg chg="addSp modSp mod">
        <pc:chgData name="Petr Pačes" userId="af5fff02-3e7d-4f75-9cad-e772dfc4de59" providerId="ADAL" clId="{3D50F1C3-D5CD-4CFA-A77A-D0CE0BDE7D48}" dt="2024-03-12T11:24:05.455" v="276" actId="14100"/>
        <pc:sldMkLst>
          <pc:docMk/>
          <pc:sldMk cId="0" sldId="882"/>
        </pc:sldMkLst>
        <pc:spChg chg="mod">
          <ac:chgData name="Petr Pačes" userId="af5fff02-3e7d-4f75-9cad-e772dfc4de59" providerId="ADAL" clId="{3D50F1C3-D5CD-4CFA-A77A-D0CE0BDE7D48}" dt="2024-03-12T11:24:05.455" v="276" actId="14100"/>
          <ac:spMkLst>
            <pc:docMk/>
            <pc:sldMk cId="0" sldId="882"/>
            <ac:spMk id="3" creationId="{08D2AAA6-C67E-FC78-F369-702B7B6D76AB}"/>
          </ac:spMkLst>
        </pc:spChg>
        <pc:spChg chg="add mod">
          <ac:chgData name="Petr Pačes" userId="af5fff02-3e7d-4f75-9cad-e772dfc4de59" providerId="ADAL" clId="{3D50F1C3-D5CD-4CFA-A77A-D0CE0BDE7D48}" dt="2024-03-12T11:21:45.326" v="116" actId="1076"/>
          <ac:spMkLst>
            <pc:docMk/>
            <pc:sldMk cId="0" sldId="882"/>
            <ac:spMk id="5" creationId="{9BAEEDDA-9C90-B25D-93A6-1C5ACA283474}"/>
          </ac:spMkLst>
        </pc:spChg>
      </pc:sldChg>
      <pc:sldChg chg="delSp modSp add mod">
        <pc:chgData name="Petr Pačes" userId="af5fff02-3e7d-4f75-9cad-e772dfc4de59" providerId="ADAL" clId="{3D50F1C3-D5CD-4CFA-A77A-D0CE0BDE7D48}" dt="2024-03-12T11:30:10.086" v="502" actId="20577"/>
        <pc:sldMkLst>
          <pc:docMk/>
          <pc:sldMk cId="1324755657" sldId="885"/>
        </pc:sldMkLst>
        <pc:spChg chg="mod">
          <ac:chgData name="Petr Pačes" userId="af5fff02-3e7d-4f75-9cad-e772dfc4de59" providerId="ADAL" clId="{3D50F1C3-D5CD-4CFA-A77A-D0CE0BDE7D48}" dt="2024-03-12T11:30:10.086" v="502" actId="20577"/>
          <ac:spMkLst>
            <pc:docMk/>
            <pc:sldMk cId="1324755657" sldId="885"/>
            <ac:spMk id="2" creationId="{1B0B7FBB-350E-9661-9D18-89E32F5ABA80}"/>
          </ac:spMkLst>
        </pc:spChg>
        <pc:spChg chg="del mod">
          <ac:chgData name="Petr Pačes" userId="af5fff02-3e7d-4f75-9cad-e772dfc4de59" providerId="ADAL" clId="{3D50F1C3-D5CD-4CFA-A77A-D0CE0BDE7D48}" dt="2024-03-12T11:28:51.999" v="368" actId="478"/>
          <ac:spMkLst>
            <pc:docMk/>
            <pc:sldMk cId="1324755657" sldId="885"/>
            <ac:spMk id="4" creationId="{69057689-F943-6C95-1E90-0426917A25F8}"/>
          </ac:spMkLst>
        </pc:spChg>
        <pc:spChg chg="del">
          <ac:chgData name="Petr Pačes" userId="af5fff02-3e7d-4f75-9cad-e772dfc4de59" providerId="ADAL" clId="{3D50F1C3-D5CD-4CFA-A77A-D0CE0BDE7D48}" dt="2024-03-12T11:28:54.140" v="369" actId="478"/>
          <ac:spMkLst>
            <pc:docMk/>
            <pc:sldMk cId="1324755657" sldId="885"/>
            <ac:spMk id="5" creationId="{59ECBCE4-051F-87B7-1E3E-D366E6340741}"/>
          </ac:spMkLst>
        </pc:spChg>
        <pc:spChg chg="del mod">
          <ac:chgData name="Petr Pačes" userId="af5fff02-3e7d-4f75-9cad-e772dfc4de59" providerId="ADAL" clId="{3D50F1C3-D5CD-4CFA-A77A-D0CE0BDE7D48}" dt="2024-03-12T11:28:57.142" v="373" actId="478"/>
          <ac:spMkLst>
            <pc:docMk/>
            <pc:sldMk cId="1324755657" sldId="885"/>
            <ac:spMk id="6" creationId="{3AB1F436-A5BE-DF73-0833-6A747B23E4DB}"/>
          </ac:spMkLst>
        </pc:spChg>
        <pc:grpChg chg="del">
          <ac:chgData name="Petr Pačes" userId="af5fff02-3e7d-4f75-9cad-e772dfc4de59" providerId="ADAL" clId="{3D50F1C3-D5CD-4CFA-A77A-D0CE0BDE7D48}" dt="2024-03-12T11:28:54.797" v="370" actId="478"/>
          <ac:grpSpMkLst>
            <pc:docMk/>
            <pc:sldMk cId="1324755657" sldId="885"/>
            <ac:grpSpMk id="7" creationId="{F37ACD8C-8BAE-375C-8582-38323C14E294}"/>
          </ac:grpSpMkLst>
        </pc:grpChg>
        <pc:grpChg chg="del">
          <ac:chgData name="Petr Pačes" userId="af5fff02-3e7d-4f75-9cad-e772dfc4de59" providerId="ADAL" clId="{3D50F1C3-D5CD-4CFA-A77A-D0CE0BDE7D48}" dt="2024-03-12T11:28:55.778" v="371" actId="478"/>
          <ac:grpSpMkLst>
            <pc:docMk/>
            <pc:sldMk cId="1324755657" sldId="885"/>
            <ac:grpSpMk id="11" creationId="{31DD3ABE-51ED-001B-315B-6829258455BB}"/>
          </ac:grpSpMkLst>
        </pc:grpChg>
        <pc:picChg chg="del">
          <ac:chgData name="Petr Pačes" userId="af5fff02-3e7d-4f75-9cad-e772dfc4de59" providerId="ADAL" clId="{3D50F1C3-D5CD-4CFA-A77A-D0CE0BDE7D48}" dt="2024-03-12T11:25:40.888" v="280" actId="478"/>
          <ac:picMkLst>
            <pc:docMk/>
            <pc:sldMk cId="1324755657" sldId="885"/>
            <ac:picMk id="3" creationId="{21B56B88-D42D-5255-101C-B5959F2FD3D9}"/>
          </ac:picMkLst>
        </pc:picChg>
      </pc:sldChg>
      <pc:sldChg chg="new del">
        <pc:chgData name="Petr Pačes" userId="af5fff02-3e7d-4f75-9cad-e772dfc4de59" providerId="ADAL" clId="{3D50F1C3-D5CD-4CFA-A77A-D0CE0BDE7D48}" dt="2024-03-12T11:25:30.278" v="278" actId="47"/>
        <pc:sldMkLst>
          <pc:docMk/>
          <pc:sldMk cId="2183001529" sldId="885"/>
        </pc:sldMkLst>
      </pc:sldChg>
      <pc:sldChg chg="addSp delSp modSp add mod">
        <pc:chgData name="Petr Pačes" userId="af5fff02-3e7d-4f75-9cad-e772dfc4de59" providerId="ADAL" clId="{3D50F1C3-D5CD-4CFA-A77A-D0CE0BDE7D48}" dt="2024-03-12T11:44:49.493" v="1159" actId="20577"/>
        <pc:sldMkLst>
          <pc:docMk/>
          <pc:sldMk cId="2244449010" sldId="886"/>
        </pc:sldMkLst>
        <pc:spChg chg="del">
          <ac:chgData name="Petr Pačes" userId="af5fff02-3e7d-4f75-9cad-e772dfc4de59" providerId="ADAL" clId="{3D50F1C3-D5CD-4CFA-A77A-D0CE0BDE7D48}" dt="2024-03-12T11:34:02.729" v="684" actId="478"/>
          <ac:spMkLst>
            <pc:docMk/>
            <pc:sldMk cId="2244449010" sldId="886"/>
            <ac:spMk id="13" creationId="{00000000-0000-0000-0000-000000000000}"/>
          </ac:spMkLst>
        </pc:spChg>
        <pc:spChg chg="del">
          <ac:chgData name="Petr Pačes" userId="af5fff02-3e7d-4f75-9cad-e772dfc4de59" providerId="ADAL" clId="{3D50F1C3-D5CD-4CFA-A77A-D0CE0BDE7D48}" dt="2024-03-12T11:34:03.536" v="685" actId="478"/>
          <ac:spMkLst>
            <pc:docMk/>
            <pc:sldMk cId="2244449010" sldId="886"/>
            <ac:spMk id="14" creationId="{00000000-0000-0000-0000-000000000000}"/>
          </ac:spMkLst>
        </pc:spChg>
        <pc:spChg chg="del">
          <ac:chgData name="Petr Pačes" userId="af5fff02-3e7d-4f75-9cad-e772dfc4de59" providerId="ADAL" clId="{3D50F1C3-D5CD-4CFA-A77A-D0CE0BDE7D48}" dt="2024-03-12T11:32:38.408" v="680" actId="478"/>
          <ac:spMkLst>
            <pc:docMk/>
            <pc:sldMk cId="2244449010" sldId="886"/>
            <ac:spMk id="15" creationId="{00000000-0000-0000-0000-000000000000}"/>
          </ac:spMkLst>
        </pc:spChg>
        <pc:spChg chg="del">
          <ac:chgData name="Petr Pačes" userId="af5fff02-3e7d-4f75-9cad-e772dfc4de59" providerId="ADAL" clId="{3D50F1C3-D5CD-4CFA-A77A-D0CE0BDE7D48}" dt="2024-03-12T11:32:38.868" v="681" actId="478"/>
          <ac:spMkLst>
            <pc:docMk/>
            <pc:sldMk cId="2244449010" sldId="886"/>
            <ac:spMk id="16" creationId="{00000000-0000-0000-0000-000000000000}"/>
          </ac:spMkLst>
        </pc:spChg>
        <pc:spChg chg="mod">
          <ac:chgData name="Petr Pačes" userId="af5fff02-3e7d-4f75-9cad-e772dfc4de59" providerId="ADAL" clId="{3D50F1C3-D5CD-4CFA-A77A-D0CE0BDE7D48}" dt="2024-03-12T11:44:49.493" v="1159" actId="20577"/>
          <ac:spMkLst>
            <pc:docMk/>
            <pc:sldMk cId="2244449010" sldId="886"/>
            <ac:spMk id="20" creationId="{00000000-0000-0000-0000-000000000000}"/>
          </ac:spMkLst>
        </pc:spChg>
        <pc:spChg chg="mod">
          <ac:chgData name="Petr Pačes" userId="af5fff02-3e7d-4f75-9cad-e772dfc4de59" providerId="ADAL" clId="{3D50F1C3-D5CD-4CFA-A77A-D0CE0BDE7D48}" dt="2024-03-12T11:44:15.630" v="1143" actId="1076"/>
          <ac:spMkLst>
            <pc:docMk/>
            <pc:sldMk cId="2244449010" sldId="886"/>
            <ac:spMk id="21" creationId="{00000000-0000-0000-0000-000000000000}"/>
          </ac:spMkLst>
        </pc:spChg>
        <pc:spChg chg="del mod">
          <ac:chgData name="Petr Pačes" userId="af5fff02-3e7d-4f75-9cad-e772dfc4de59" providerId="ADAL" clId="{3D50F1C3-D5CD-4CFA-A77A-D0CE0BDE7D48}" dt="2024-03-12T11:34:51.505" v="693" actId="478"/>
          <ac:spMkLst>
            <pc:docMk/>
            <pc:sldMk cId="2244449010" sldId="886"/>
            <ac:spMk id="22" creationId="{00000000-0000-0000-0000-000000000000}"/>
          </ac:spMkLst>
        </pc:spChg>
        <pc:spChg chg="mod">
          <ac:chgData name="Petr Pačes" userId="af5fff02-3e7d-4f75-9cad-e772dfc4de59" providerId="ADAL" clId="{3D50F1C3-D5CD-4CFA-A77A-D0CE0BDE7D48}" dt="2024-03-12T11:37:06.001" v="774" actId="20577"/>
          <ac:spMkLst>
            <pc:docMk/>
            <pc:sldMk cId="2244449010" sldId="886"/>
            <ac:spMk id="23" creationId="{00000000-0000-0000-0000-000000000000}"/>
          </ac:spMkLst>
        </pc:spChg>
        <pc:spChg chg="del">
          <ac:chgData name="Petr Pačes" userId="af5fff02-3e7d-4f75-9cad-e772dfc4de59" providerId="ADAL" clId="{3D50F1C3-D5CD-4CFA-A77A-D0CE0BDE7D48}" dt="2024-03-12T11:35:07.867" v="697" actId="478"/>
          <ac:spMkLst>
            <pc:docMk/>
            <pc:sldMk cId="2244449010" sldId="886"/>
            <ac:spMk id="24" creationId="{00000000-0000-0000-0000-000000000000}"/>
          </ac:spMkLst>
        </pc:spChg>
        <pc:spChg chg="del">
          <ac:chgData name="Petr Pačes" userId="af5fff02-3e7d-4f75-9cad-e772dfc4de59" providerId="ADAL" clId="{3D50F1C3-D5CD-4CFA-A77A-D0CE0BDE7D48}" dt="2024-03-12T11:34:25.802" v="688" actId="478"/>
          <ac:spMkLst>
            <pc:docMk/>
            <pc:sldMk cId="2244449010" sldId="886"/>
            <ac:spMk id="25" creationId="{00000000-0000-0000-0000-000000000000}"/>
          </ac:spMkLst>
        </pc:spChg>
        <pc:spChg chg="add mod">
          <ac:chgData name="Petr Pačes" userId="af5fff02-3e7d-4f75-9cad-e772dfc4de59" providerId="ADAL" clId="{3D50F1C3-D5CD-4CFA-A77A-D0CE0BDE7D48}" dt="2024-03-12T11:44:18.947" v="1144" actId="1076"/>
          <ac:spMkLst>
            <pc:docMk/>
            <pc:sldMk cId="2244449010" sldId="886"/>
            <ac:spMk id="28" creationId="{D4982C0F-E285-8C85-2427-8BD239A46B06}"/>
          </ac:spMkLst>
        </pc:spChg>
        <pc:grpChg chg="del">
          <ac:chgData name="Petr Pačes" userId="af5fff02-3e7d-4f75-9cad-e772dfc4de59" providerId="ADAL" clId="{3D50F1C3-D5CD-4CFA-A77A-D0CE0BDE7D48}" dt="2024-03-12T11:35:08.666" v="698" actId="478"/>
          <ac:grpSpMkLst>
            <pc:docMk/>
            <pc:sldMk cId="2244449010" sldId="886"/>
            <ac:grpSpMk id="17" creationId="{00000000-0000-0000-0000-000000000000}"/>
          </ac:grpSpMkLst>
        </pc:grpChg>
        <pc:picChg chg="add mod">
          <ac:chgData name="Petr Pačes" userId="af5fff02-3e7d-4f75-9cad-e772dfc4de59" providerId="ADAL" clId="{3D50F1C3-D5CD-4CFA-A77A-D0CE0BDE7D48}" dt="2024-03-12T11:34:00.021" v="683" actId="1076"/>
          <ac:picMkLst>
            <pc:docMk/>
            <pc:sldMk cId="2244449010" sldId="886"/>
            <ac:picMk id="26" creationId="{E0895108-AECB-E034-8382-77E21D15C0BB}"/>
          </ac:picMkLst>
        </pc:picChg>
        <pc:picChg chg="add mod">
          <ac:chgData name="Petr Pačes" userId="af5fff02-3e7d-4f75-9cad-e772dfc4de59" providerId="ADAL" clId="{3D50F1C3-D5CD-4CFA-A77A-D0CE0BDE7D48}" dt="2024-03-12T11:44:12.379" v="1141" actId="1076"/>
          <ac:picMkLst>
            <pc:docMk/>
            <pc:sldMk cId="2244449010" sldId="886"/>
            <ac:picMk id="27" creationId="{DFA1D7E1-0A65-B5C0-4122-27118EA82EFC}"/>
          </ac:picMkLst>
        </pc:picChg>
        <pc:picChg chg="add mod">
          <ac:chgData name="Petr Pačes" userId="af5fff02-3e7d-4f75-9cad-e772dfc4de59" providerId="ADAL" clId="{3D50F1C3-D5CD-4CFA-A77A-D0CE0BDE7D48}" dt="2024-03-12T11:44:13.883" v="1142" actId="1076"/>
          <ac:picMkLst>
            <pc:docMk/>
            <pc:sldMk cId="2244449010" sldId="886"/>
            <ac:picMk id="29" creationId="{EC2285CB-33C0-BA0E-9CEB-5E620C749A41}"/>
          </ac:picMkLst>
        </pc:picChg>
      </pc:sldChg>
      <pc:sldChg chg="new del">
        <pc:chgData name="Petr Pačes" userId="af5fff02-3e7d-4f75-9cad-e772dfc4de59" providerId="ADAL" clId="{3D50F1C3-D5CD-4CFA-A77A-D0CE0BDE7D48}" dt="2024-03-12T11:37:47.861" v="777" actId="47"/>
        <pc:sldMkLst>
          <pc:docMk/>
          <pc:sldMk cId="1022806369" sldId="887"/>
        </pc:sldMkLst>
      </pc:sldChg>
      <pc:sldChg chg="addSp delSp modSp add mod">
        <pc:chgData name="Petr Pačes" userId="af5fff02-3e7d-4f75-9cad-e772dfc4de59" providerId="ADAL" clId="{3D50F1C3-D5CD-4CFA-A77A-D0CE0BDE7D48}" dt="2024-03-12T11:42:05.728" v="1059" actId="20577"/>
        <pc:sldMkLst>
          <pc:docMk/>
          <pc:sldMk cId="2334565429" sldId="888"/>
        </pc:sldMkLst>
        <pc:spChg chg="mod">
          <ac:chgData name="Petr Pačes" userId="af5fff02-3e7d-4f75-9cad-e772dfc4de59" providerId="ADAL" clId="{3D50F1C3-D5CD-4CFA-A77A-D0CE0BDE7D48}" dt="2024-03-12T11:41:28.004" v="1023" actId="1076"/>
          <ac:spMkLst>
            <pc:docMk/>
            <pc:sldMk cId="2334565429" sldId="888"/>
            <ac:spMk id="2" creationId="{00000000-0000-0000-0000-000000000000}"/>
          </ac:spMkLst>
        </pc:spChg>
        <pc:spChg chg="add mod">
          <ac:chgData name="Petr Pačes" userId="af5fff02-3e7d-4f75-9cad-e772dfc4de59" providerId="ADAL" clId="{3D50F1C3-D5CD-4CFA-A77A-D0CE0BDE7D48}" dt="2024-03-12T11:38:53.519" v="853" actId="20577"/>
          <ac:spMkLst>
            <pc:docMk/>
            <pc:sldMk cId="2334565429" sldId="888"/>
            <ac:spMk id="13" creationId="{41C4D533-33A7-0EA3-040C-45D97E1C1566}"/>
          </ac:spMkLst>
        </pc:spChg>
        <pc:spChg chg="add mod">
          <ac:chgData name="Petr Pačes" userId="af5fff02-3e7d-4f75-9cad-e772dfc4de59" providerId="ADAL" clId="{3D50F1C3-D5CD-4CFA-A77A-D0CE0BDE7D48}" dt="2024-03-12T11:39:34.913" v="903" actId="20577"/>
          <ac:spMkLst>
            <pc:docMk/>
            <pc:sldMk cId="2334565429" sldId="888"/>
            <ac:spMk id="14" creationId="{E49A843A-FA7F-4928-6B16-883D8EFD03FC}"/>
          </ac:spMkLst>
        </pc:spChg>
        <pc:spChg chg="add mod">
          <ac:chgData name="Petr Pačes" userId="af5fff02-3e7d-4f75-9cad-e772dfc4de59" providerId="ADAL" clId="{3D50F1C3-D5CD-4CFA-A77A-D0CE0BDE7D48}" dt="2024-03-12T11:42:05.728" v="1059" actId="20577"/>
          <ac:spMkLst>
            <pc:docMk/>
            <pc:sldMk cId="2334565429" sldId="888"/>
            <ac:spMk id="15" creationId="{339BAE2F-4BE4-1F6A-44E6-2F598C03EDE7}"/>
          </ac:spMkLst>
        </pc:spChg>
        <pc:spChg chg="mod">
          <ac:chgData name="Petr Pačes" userId="af5fff02-3e7d-4f75-9cad-e772dfc4de59" providerId="ADAL" clId="{3D50F1C3-D5CD-4CFA-A77A-D0CE0BDE7D48}" dt="2024-03-12T11:38:32.446" v="821" actId="20577"/>
          <ac:spMkLst>
            <pc:docMk/>
            <pc:sldMk cId="2334565429" sldId="888"/>
            <ac:spMk id="20" creationId="{00000000-0000-0000-0000-000000000000}"/>
          </ac:spMkLst>
        </pc:spChg>
        <pc:spChg chg="del">
          <ac:chgData name="Petr Pačes" userId="af5fff02-3e7d-4f75-9cad-e772dfc4de59" providerId="ADAL" clId="{3D50F1C3-D5CD-4CFA-A77A-D0CE0BDE7D48}" dt="2024-03-12T11:38:11.902" v="803" actId="478"/>
          <ac:spMkLst>
            <pc:docMk/>
            <pc:sldMk cId="2334565429" sldId="888"/>
            <ac:spMk id="21" creationId="{00000000-0000-0000-0000-000000000000}"/>
          </ac:spMkLst>
        </pc:spChg>
        <pc:spChg chg="mod">
          <ac:chgData name="Petr Pačes" userId="af5fff02-3e7d-4f75-9cad-e772dfc4de59" providerId="ADAL" clId="{3D50F1C3-D5CD-4CFA-A77A-D0CE0BDE7D48}" dt="2024-03-12T11:38:04.897" v="799" actId="20577"/>
          <ac:spMkLst>
            <pc:docMk/>
            <pc:sldMk cId="2334565429" sldId="888"/>
            <ac:spMk id="23" creationId="{00000000-0000-0000-0000-000000000000}"/>
          </ac:spMkLst>
        </pc:spChg>
        <pc:spChg chg="del">
          <ac:chgData name="Petr Pačes" userId="af5fff02-3e7d-4f75-9cad-e772dfc4de59" providerId="ADAL" clId="{3D50F1C3-D5CD-4CFA-A77A-D0CE0BDE7D48}" dt="2024-03-12T11:38:14.553" v="804" actId="478"/>
          <ac:spMkLst>
            <pc:docMk/>
            <pc:sldMk cId="2334565429" sldId="888"/>
            <ac:spMk id="28" creationId="{D4982C0F-E285-8C85-2427-8BD239A46B06}"/>
          </ac:spMkLst>
        </pc:spChg>
        <pc:picChg chg="del">
          <ac:chgData name="Petr Pačes" userId="af5fff02-3e7d-4f75-9cad-e772dfc4de59" providerId="ADAL" clId="{3D50F1C3-D5CD-4CFA-A77A-D0CE0BDE7D48}" dt="2024-03-12T11:38:07.836" v="800" actId="478"/>
          <ac:picMkLst>
            <pc:docMk/>
            <pc:sldMk cId="2334565429" sldId="888"/>
            <ac:picMk id="26" creationId="{E0895108-AECB-E034-8382-77E21D15C0BB}"/>
          </ac:picMkLst>
        </pc:picChg>
        <pc:picChg chg="del">
          <ac:chgData name="Petr Pačes" userId="af5fff02-3e7d-4f75-9cad-e772dfc4de59" providerId="ADAL" clId="{3D50F1C3-D5CD-4CFA-A77A-D0CE0BDE7D48}" dt="2024-03-12T11:38:09.124" v="801" actId="478"/>
          <ac:picMkLst>
            <pc:docMk/>
            <pc:sldMk cId="2334565429" sldId="888"/>
            <ac:picMk id="27" creationId="{DFA1D7E1-0A65-B5C0-4122-27118EA82EFC}"/>
          </ac:picMkLst>
        </pc:picChg>
        <pc:picChg chg="del">
          <ac:chgData name="Petr Pačes" userId="af5fff02-3e7d-4f75-9cad-e772dfc4de59" providerId="ADAL" clId="{3D50F1C3-D5CD-4CFA-A77A-D0CE0BDE7D48}" dt="2024-03-12T11:38:09.511" v="802" actId="478"/>
          <ac:picMkLst>
            <pc:docMk/>
            <pc:sldMk cId="2334565429" sldId="888"/>
            <ac:picMk id="29" creationId="{EC2285CB-33C0-BA0E-9CEB-5E620C749A4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6b3086aa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1" name="Google Shape;131;g206b3086aa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6b3086aa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cs-CZ" sz="1100" dirty="0">
                <a:solidFill>
                  <a:srgbClr val="0F161E"/>
                </a:solidFill>
                <a:latin typeface="Poppins" panose="00000500000000000000" pitchFamily="2" charset="-18"/>
              </a:rPr>
              <a:t>Klíčem k transformaci výroby a zvýšení přidané hodnoty podniků jsou inovace a vývoj nových produktů i nové obchodní modely. Brain4Industry dokáže identifikovat </a:t>
            </a:r>
            <a:r>
              <a:rPr lang="cs-CZ" sz="1100" b="1" dirty="0">
                <a:solidFill>
                  <a:srgbClr val="0F161E"/>
                </a:solidFill>
                <a:latin typeface="Poppins" panose="00000500000000000000" pitchFamily="2" charset="-18"/>
              </a:rPr>
              <a:t>nejvhodnější řešení </a:t>
            </a:r>
            <a:r>
              <a:rPr lang="cs-CZ" sz="1100" dirty="0">
                <a:solidFill>
                  <a:srgbClr val="0F161E"/>
                </a:solidFill>
                <a:latin typeface="Poppins" panose="00000500000000000000" pitchFamily="2" charset="-18"/>
              </a:rPr>
              <a:t>s největším dopadem na efektivitu a snížení nákladů, navrhnout </a:t>
            </a:r>
            <a:r>
              <a:rPr lang="cs-CZ" sz="1100" b="1" dirty="0">
                <a:solidFill>
                  <a:srgbClr val="0F161E"/>
                </a:solidFill>
                <a:latin typeface="Poppins" panose="00000500000000000000" pitchFamily="2" charset="-18"/>
              </a:rPr>
              <a:t>řešení na míru</a:t>
            </a:r>
            <a:r>
              <a:rPr lang="cs-CZ" sz="1100" dirty="0">
                <a:solidFill>
                  <a:srgbClr val="0F161E"/>
                </a:solidFill>
                <a:latin typeface="Poppins" panose="00000500000000000000" pitchFamily="2" charset="-18"/>
              </a:rPr>
              <a:t> a úspěšně ho v konkrétní firmě realizovat. Naše znalosti a technologie lze </a:t>
            </a:r>
            <a:r>
              <a:rPr lang="cs-CZ" sz="1100" b="1" dirty="0">
                <a:solidFill>
                  <a:srgbClr val="0F161E"/>
                </a:solidFill>
                <a:latin typeface="Poppins" panose="00000500000000000000" pitchFamily="2" charset="-18"/>
              </a:rPr>
              <a:t>využít</a:t>
            </a:r>
            <a:r>
              <a:rPr lang="cs-CZ" sz="1100" dirty="0">
                <a:solidFill>
                  <a:srgbClr val="0F161E"/>
                </a:solidFill>
                <a:latin typeface="Poppins" panose="00000500000000000000" pitchFamily="2" charset="-18"/>
              </a:rPr>
              <a:t>, </a:t>
            </a:r>
            <a:r>
              <a:rPr lang="cs-CZ" sz="1100" b="1" dirty="0">
                <a:solidFill>
                  <a:srgbClr val="0F161E"/>
                </a:solidFill>
                <a:latin typeface="Poppins" panose="00000500000000000000" pitchFamily="2" charset="-18"/>
              </a:rPr>
              <a:t>zpřístupnit</a:t>
            </a:r>
            <a:r>
              <a:rPr lang="cs-CZ" sz="1100" dirty="0">
                <a:solidFill>
                  <a:srgbClr val="0F161E"/>
                </a:solidFill>
                <a:latin typeface="Poppins" panose="00000500000000000000" pitchFamily="2" charset="-18"/>
              </a:rPr>
              <a:t> a </a:t>
            </a:r>
            <a:r>
              <a:rPr lang="cs-CZ" sz="1100" b="1" dirty="0">
                <a:solidFill>
                  <a:srgbClr val="0F161E"/>
                </a:solidFill>
                <a:latin typeface="Poppins" panose="00000500000000000000" pitchFamily="2" charset="-18"/>
              </a:rPr>
              <a:t>otestovat</a:t>
            </a:r>
            <a:r>
              <a:rPr lang="cs-CZ" sz="1100" dirty="0">
                <a:solidFill>
                  <a:srgbClr val="0F161E"/>
                </a:solidFill>
                <a:latin typeface="Poppins" panose="00000500000000000000" pitchFamily="2" charset="-18"/>
              </a:rPr>
              <a:t> v celé fázi inovačního procesu – od první myšlenky až po její úspěšné uvedení na trh a další rozvoj v budoucnu.</a:t>
            </a:r>
            <a:endParaRPr lang="cs-CZ"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1" name="Google Shape;131;g206b3086aa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1726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6b3086aa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g206b3086aa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6385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bez nadpisu">
  <p:cSld name="Obsah bez nadpisu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1450974" y="1268413"/>
            <a:ext cx="9290051" cy="4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2BEB17-CFFA-410D-9BBE-B8A71BAF3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56A7-0A79-432A-A025-C8CB237AFAFD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2B37FC-4B84-40CC-822E-721D58E1A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49415F-D3BE-4A04-BA1F-D2B1B68C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45B2-A931-467D-A961-E7626CE5A64A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807A75-9B17-42AE-8B1E-48D4017C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4" y="1881188"/>
            <a:ext cx="9290051" cy="3527423"/>
          </a:xfrm>
        </p:spPr>
        <p:txBody>
          <a:bodyPr anchor="t" anchorCtr="0">
            <a:normAutofit/>
          </a:bodyPr>
          <a:lstStyle>
            <a:lvl1pPr>
              <a:defRPr sz="3600" spc="130" baseline="0"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cxnSp>
        <p:nvCxnSpPr>
          <p:cNvPr id="8" name="Nadpis úč. Y 6,35 cm" hidden="1">
            <a:extLst>
              <a:ext uri="{FF2B5EF4-FFF2-40B4-BE49-F238E27FC236}">
                <a16:creationId xmlns:a16="http://schemas.microsoft.com/office/drawing/2014/main" id="{308C3A25-AA93-460B-825D-ECD2BCEE7625}"/>
              </a:ext>
            </a:extLst>
          </p:cNvPr>
          <p:cNvCxnSpPr/>
          <p:nvPr userDrawn="1"/>
        </p:nvCxnSpPr>
        <p:spPr>
          <a:xfrm>
            <a:off x="0" y="2286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51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6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věrečný snímek">
  <p:cSld name="Závěrečný sníme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ctrTitle"/>
          </p:nvPr>
        </p:nvSpPr>
        <p:spPr>
          <a:xfrm>
            <a:off x="1450976" y="2236763"/>
            <a:ext cx="9290050" cy="3171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60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oppins"/>
              <a:buNone/>
              <a:defRPr sz="3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1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72" y="357867"/>
            <a:ext cx="5688012" cy="56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410" y="5545169"/>
            <a:ext cx="5613400" cy="85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083">
          <p15:clr>
            <a:srgbClr val="FBAE40"/>
          </p15:clr>
        </p15:guide>
        <p15:guide id="2" orient="horz" pos="79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 txBox="1">
            <a:spLocks noGrp="1"/>
          </p:cNvSpPr>
          <p:nvPr>
            <p:ph type="title"/>
          </p:nvPr>
        </p:nvSpPr>
        <p:spPr>
          <a:xfrm>
            <a:off x="1450974" y="800100"/>
            <a:ext cx="929005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1"/>
          </p:nvPr>
        </p:nvSpPr>
        <p:spPr>
          <a:xfrm>
            <a:off x="1450974" y="1881187"/>
            <a:ext cx="9290051" cy="35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>
            <a:spLocks noGrp="1"/>
          </p:cNvSpPr>
          <p:nvPr>
            <p:ph type="title"/>
          </p:nvPr>
        </p:nvSpPr>
        <p:spPr>
          <a:xfrm>
            <a:off x="1450974" y="800100"/>
            <a:ext cx="929005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body" idx="1"/>
          </p:nvPr>
        </p:nvSpPr>
        <p:spPr>
          <a:xfrm>
            <a:off x="1450975" y="1881187"/>
            <a:ext cx="4284664" cy="35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body" idx="2"/>
          </p:nvPr>
        </p:nvSpPr>
        <p:spPr>
          <a:xfrm>
            <a:off x="6456362" y="1881187"/>
            <a:ext cx="4284663" cy="35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  <p15:guide id="2" pos="406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1450975" y="1879624"/>
            <a:ext cx="4284664" cy="39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1450975" y="2457450"/>
            <a:ext cx="4284664" cy="295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3"/>
          </p:nvPr>
        </p:nvSpPr>
        <p:spPr>
          <a:xfrm>
            <a:off x="6456362" y="1881188"/>
            <a:ext cx="4284663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4"/>
          </p:nvPr>
        </p:nvSpPr>
        <p:spPr>
          <a:xfrm>
            <a:off x="6456362" y="2457451"/>
            <a:ext cx="4284663" cy="29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1450974" y="800100"/>
            <a:ext cx="929005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  <p15:guide id="2" pos="4067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15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>
  <p:cSld name="Obsah s titulke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1450974" y="800100"/>
            <a:ext cx="929005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1450975" y="1881187"/>
            <a:ext cx="3565525" cy="35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Poppins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5735638" y="1881188"/>
            <a:ext cx="5005387" cy="35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60">
          <p15:clr>
            <a:srgbClr val="FBAE40"/>
          </p15:clr>
        </p15:guide>
        <p15:guide id="2" pos="36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>
  <p:cSld name="Obrázek s titulke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1450974" y="800100"/>
            <a:ext cx="929005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1450975" y="1881187"/>
            <a:ext cx="3565525" cy="35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Poppins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>
            <a:spLocks noGrp="1"/>
          </p:cNvSpPr>
          <p:nvPr>
            <p:ph type="pic" idx="2"/>
          </p:nvPr>
        </p:nvSpPr>
        <p:spPr>
          <a:xfrm>
            <a:off x="5735638" y="1881188"/>
            <a:ext cx="5005387" cy="35274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60">
          <p15:clr>
            <a:srgbClr val="FBAE40"/>
          </p15:clr>
        </p15:guide>
        <p15:guide id="2" pos="361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rázky">
  <p:cSld name="Dva obrázk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1450974" y="800100"/>
            <a:ext cx="929005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7" name="Google Shape;87;p19"/>
          <p:cNvSpPr>
            <a:spLocks noGrp="1"/>
          </p:cNvSpPr>
          <p:nvPr>
            <p:ph type="pic" idx="2"/>
          </p:nvPr>
        </p:nvSpPr>
        <p:spPr>
          <a:xfrm>
            <a:off x="1450975" y="1881188"/>
            <a:ext cx="4284663" cy="3527425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9"/>
          <p:cNvSpPr>
            <a:spLocks noGrp="1"/>
          </p:cNvSpPr>
          <p:nvPr>
            <p:ph type="pic" idx="3"/>
          </p:nvPr>
        </p:nvSpPr>
        <p:spPr>
          <a:xfrm>
            <a:off x="6456363" y="1881188"/>
            <a:ext cx="4284662" cy="35274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  <p15:guide id="2" pos="406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1450974" y="800100"/>
            <a:ext cx="929005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  <p15:guide id="2" pos="4067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brain4industry.cz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7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7939" y="0"/>
            <a:ext cx="4224061" cy="22159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7">
            <a:hlinkClick r:id="rId14"/>
          </p:cNvPr>
          <p:cNvSpPr txBox="1"/>
          <p:nvPr/>
        </p:nvSpPr>
        <p:spPr>
          <a:xfrm>
            <a:off x="9445337" y="541446"/>
            <a:ext cx="212146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cs-CZ" sz="12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www.brain4industry.cz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1450975" y="5984875"/>
            <a:ext cx="1080000" cy="39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2530976" y="5984875"/>
            <a:ext cx="5728442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293337" y="5984875"/>
            <a:ext cx="1152000" cy="3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50974" y="1881187"/>
            <a:ext cx="9290051" cy="35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title"/>
          </p:nvPr>
        </p:nvSpPr>
        <p:spPr>
          <a:xfrm>
            <a:off x="1450974" y="800100"/>
            <a:ext cx="929005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7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8560" y="5781040"/>
            <a:ext cx="1545937" cy="6033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85">
          <p15:clr>
            <a:srgbClr val="F26B43"/>
          </p15:clr>
        </p15:guide>
        <p15:guide id="2" pos="914">
          <p15:clr>
            <a:srgbClr val="F26B43"/>
          </p15:clr>
        </p15:guide>
        <p15:guide id="3" pos="6766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407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orient="horz" pos="35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sv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3.png"/><Relationship Id="rId7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klarahorova/Library/Group%20Containers/UBF8T346G9.ms/WebArchiveCopyPasteTempFiles/com.microsoft.Word/x9omJXBCJHXRwAAAABJRU5ErkJggg==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jf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33191"/>
          </a:xfrm>
          <a:custGeom>
            <a:avLst/>
            <a:gdLst/>
            <a:ahLst/>
            <a:cxnLst/>
            <a:rect l="l" t="t" r="r" b="b"/>
            <a:pathLst>
              <a:path w="18288000" h="10249786">
                <a:moveTo>
                  <a:pt x="0" y="0"/>
                </a:moveTo>
                <a:lnTo>
                  <a:pt x="18288000" y="0"/>
                </a:lnTo>
                <a:lnTo>
                  <a:pt x="18288000" y="10249786"/>
                </a:lnTo>
                <a:lnTo>
                  <a:pt x="0" y="1024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331" t="-27519" r="-8308" b="-12627"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3" name="Group 3"/>
          <p:cNvGrpSpPr/>
          <p:nvPr/>
        </p:nvGrpSpPr>
        <p:grpSpPr>
          <a:xfrm>
            <a:off x="3392491" y="2400300"/>
            <a:ext cx="8113709" cy="916797"/>
            <a:chOff x="0" y="0"/>
            <a:chExt cx="3205416" cy="362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5416" cy="362191"/>
            </a:xfrm>
            <a:custGeom>
              <a:avLst/>
              <a:gdLst/>
              <a:ahLst/>
              <a:cxnLst/>
              <a:rect l="l" t="t" r="r" b="b"/>
              <a:pathLst>
                <a:path w="3205416" h="362191">
                  <a:moveTo>
                    <a:pt x="0" y="0"/>
                  </a:moveTo>
                  <a:lnTo>
                    <a:pt x="3205416" y="0"/>
                  </a:lnTo>
                  <a:lnTo>
                    <a:pt x="3205416" y="362191"/>
                  </a:lnTo>
                  <a:lnTo>
                    <a:pt x="0" y="36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205416" cy="428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933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52904" y="4569746"/>
            <a:ext cx="9342481" cy="117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66"/>
              </a:lnSpc>
            </a:pPr>
            <a:r>
              <a:rPr lang="en-US" sz="3333">
                <a:latin typeface="Poppins ExtraBold"/>
              </a:rPr>
              <a:t>BRAIN4INDUSTRY | </a:t>
            </a:r>
            <a:r>
              <a:rPr lang="en-US" sz="3333">
                <a:solidFill>
                  <a:srgbClr val="AB208E"/>
                </a:solidFill>
                <a:latin typeface="Poppins ExtraBold"/>
              </a:rPr>
              <a:t>EVROPSKÉ CENTRUM PRO DIGITÁLNÍ INOVACE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36" y="0"/>
            <a:ext cx="12170664" cy="6858000"/>
          </a:xfrm>
          <a:custGeom>
            <a:avLst/>
            <a:gdLst/>
            <a:ahLst/>
            <a:cxnLst/>
            <a:rect l="l" t="t" r="r" b="b"/>
            <a:pathLst>
              <a:path w="18255996" h="10287000">
                <a:moveTo>
                  <a:pt x="0" y="0"/>
                </a:moveTo>
                <a:lnTo>
                  <a:pt x="18255996" y="0"/>
                </a:lnTo>
                <a:lnTo>
                  <a:pt x="182559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176" t="-28170" r="-8361" b="-12121"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1018" y="1936471"/>
            <a:ext cx="683279" cy="684321"/>
            <a:chOff x="0" y="0"/>
            <a:chExt cx="1024928" cy="1026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4890" cy="1026541"/>
            </a:xfrm>
            <a:custGeom>
              <a:avLst/>
              <a:gdLst/>
              <a:ahLst/>
              <a:cxnLst/>
              <a:rect l="l" t="t" r="r" b="b"/>
              <a:pathLst>
                <a:path w="1024890" h="1026541">
                  <a:moveTo>
                    <a:pt x="623443" y="153924"/>
                  </a:moveTo>
                  <a:cubicBezTo>
                    <a:pt x="637540" y="153924"/>
                    <a:pt x="649097" y="165481"/>
                    <a:pt x="649097" y="179578"/>
                  </a:cubicBezTo>
                  <a:cubicBezTo>
                    <a:pt x="649097" y="193675"/>
                    <a:pt x="637540" y="205232"/>
                    <a:pt x="623443" y="205232"/>
                  </a:cubicBezTo>
                  <a:cubicBezTo>
                    <a:pt x="609346" y="205232"/>
                    <a:pt x="597789" y="193675"/>
                    <a:pt x="597789" y="179578"/>
                  </a:cubicBezTo>
                  <a:cubicBezTo>
                    <a:pt x="597789" y="165481"/>
                    <a:pt x="609346" y="153924"/>
                    <a:pt x="623443" y="153924"/>
                  </a:cubicBezTo>
                  <a:close/>
                  <a:moveTo>
                    <a:pt x="315976" y="290830"/>
                  </a:moveTo>
                  <a:cubicBezTo>
                    <a:pt x="330073" y="290830"/>
                    <a:pt x="341630" y="302387"/>
                    <a:pt x="341630" y="316484"/>
                  </a:cubicBezTo>
                  <a:cubicBezTo>
                    <a:pt x="341630" y="330581"/>
                    <a:pt x="330073" y="342138"/>
                    <a:pt x="315976" y="342138"/>
                  </a:cubicBezTo>
                  <a:cubicBezTo>
                    <a:pt x="301879" y="342138"/>
                    <a:pt x="290322" y="330581"/>
                    <a:pt x="290322" y="316484"/>
                  </a:cubicBezTo>
                  <a:lnTo>
                    <a:pt x="291211" y="308737"/>
                  </a:lnTo>
                  <a:lnTo>
                    <a:pt x="304927" y="293370"/>
                  </a:lnTo>
                  <a:cubicBezTo>
                    <a:pt x="308356" y="291719"/>
                    <a:pt x="311912" y="290830"/>
                    <a:pt x="315976" y="290830"/>
                  </a:cubicBezTo>
                  <a:close/>
                  <a:moveTo>
                    <a:pt x="555117" y="324993"/>
                  </a:moveTo>
                  <a:cubicBezTo>
                    <a:pt x="569214" y="324993"/>
                    <a:pt x="580771" y="336550"/>
                    <a:pt x="580771" y="350647"/>
                  </a:cubicBezTo>
                  <a:cubicBezTo>
                    <a:pt x="580771" y="364744"/>
                    <a:pt x="569214" y="376301"/>
                    <a:pt x="555117" y="376301"/>
                  </a:cubicBezTo>
                  <a:cubicBezTo>
                    <a:pt x="541020" y="376301"/>
                    <a:pt x="529463" y="364744"/>
                    <a:pt x="529463" y="350647"/>
                  </a:cubicBezTo>
                  <a:cubicBezTo>
                    <a:pt x="529463" y="336550"/>
                    <a:pt x="541020" y="324993"/>
                    <a:pt x="555117" y="324993"/>
                  </a:cubicBezTo>
                  <a:close/>
                  <a:moveTo>
                    <a:pt x="845566" y="410591"/>
                  </a:moveTo>
                  <a:cubicBezTo>
                    <a:pt x="859663" y="410591"/>
                    <a:pt x="871220" y="422148"/>
                    <a:pt x="871220" y="436245"/>
                  </a:cubicBezTo>
                  <a:cubicBezTo>
                    <a:pt x="871220" y="450342"/>
                    <a:pt x="859663" y="461899"/>
                    <a:pt x="845566" y="461899"/>
                  </a:cubicBezTo>
                  <a:cubicBezTo>
                    <a:pt x="831469" y="461899"/>
                    <a:pt x="819912" y="450342"/>
                    <a:pt x="819912" y="436245"/>
                  </a:cubicBezTo>
                  <a:cubicBezTo>
                    <a:pt x="819912" y="422148"/>
                    <a:pt x="831469" y="410591"/>
                    <a:pt x="845566" y="410591"/>
                  </a:cubicBezTo>
                  <a:close/>
                  <a:moveTo>
                    <a:pt x="418465" y="427736"/>
                  </a:moveTo>
                  <a:cubicBezTo>
                    <a:pt x="432562" y="427736"/>
                    <a:pt x="444119" y="439293"/>
                    <a:pt x="444119" y="453390"/>
                  </a:cubicBezTo>
                  <a:cubicBezTo>
                    <a:pt x="444119" y="467487"/>
                    <a:pt x="432562" y="479044"/>
                    <a:pt x="418465" y="479044"/>
                  </a:cubicBezTo>
                  <a:cubicBezTo>
                    <a:pt x="404368" y="479044"/>
                    <a:pt x="392811" y="467487"/>
                    <a:pt x="392811" y="453390"/>
                  </a:cubicBezTo>
                  <a:cubicBezTo>
                    <a:pt x="392811" y="439293"/>
                    <a:pt x="404368" y="427736"/>
                    <a:pt x="418465" y="427736"/>
                  </a:cubicBezTo>
                  <a:close/>
                  <a:moveTo>
                    <a:pt x="691769" y="479044"/>
                  </a:moveTo>
                  <a:cubicBezTo>
                    <a:pt x="705866" y="479044"/>
                    <a:pt x="717423" y="490601"/>
                    <a:pt x="717423" y="504698"/>
                  </a:cubicBezTo>
                  <a:cubicBezTo>
                    <a:pt x="717423" y="518795"/>
                    <a:pt x="705866" y="530352"/>
                    <a:pt x="691769" y="530352"/>
                  </a:cubicBezTo>
                  <a:cubicBezTo>
                    <a:pt x="677672" y="530352"/>
                    <a:pt x="666115" y="518795"/>
                    <a:pt x="666115" y="504698"/>
                  </a:cubicBezTo>
                  <a:cubicBezTo>
                    <a:pt x="666115" y="490601"/>
                    <a:pt x="677672" y="479044"/>
                    <a:pt x="691769" y="479044"/>
                  </a:cubicBezTo>
                  <a:close/>
                  <a:moveTo>
                    <a:pt x="128143" y="496062"/>
                  </a:moveTo>
                  <a:cubicBezTo>
                    <a:pt x="142240" y="496062"/>
                    <a:pt x="153797" y="507619"/>
                    <a:pt x="153797" y="521716"/>
                  </a:cubicBezTo>
                  <a:cubicBezTo>
                    <a:pt x="153797" y="535813"/>
                    <a:pt x="142240" y="547370"/>
                    <a:pt x="128143" y="547370"/>
                  </a:cubicBezTo>
                  <a:cubicBezTo>
                    <a:pt x="114046" y="547370"/>
                    <a:pt x="102489" y="535813"/>
                    <a:pt x="102489" y="521716"/>
                  </a:cubicBezTo>
                  <a:cubicBezTo>
                    <a:pt x="102489" y="507619"/>
                    <a:pt x="114046" y="496062"/>
                    <a:pt x="128143" y="496062"/>
                  </a:cubicBezTo>
                  <a:close/>
                  <a:moveTo>
                    <a:pt x="572262" y="615823"/>
                  </a:moveTo>
                  <a:cubicBezTo>
                    <a:pt x="586359" y="615823"/>
                    <a:pt x="597916" y="627380"/>
                    <a:pt x="597916" y="641477"/>
                  </a:cubicBezTo>
                  <a:cubicBezTo>
                    <a:pt x="597916" y="655574"/>
                    <a:pt x="586359" y="667131"/>
                    <a:pt x="572262" y="667131"/>
                  </a:cubicBezTo>
                  <a:cubicBezTo>
                    <a:pt x="558165" y="667131"/>
                    <a:pt x="546608" y="655574"/>
                    <a:pt x="546608" y="641477"/>
                  </a:cubicBezTo>
                  <a:cubicBezTo>
                    <a:pt x="546608" y="627380"/>
                    <a:pt x="558165" y="615823"/>
                    <a:pt x="572262" y="615823"/>
                  </a:cubicBezTo>
                  <a:close/>
                  <a:moveTo>
                    <a:pt x="315976" y="667258"/>
                  </a:moveTo>
                  <a:cubicBezTo>
                    <a:pt x="330073" y="667258"/>
                    <a:pt x="341630" y="678815"/>
                    <a:pt x="341630" y="692912"/>
                  </a:cubicBezTo>
                  <a:cubicBezTo>
                    <a:pt x="341630" y="707009"/>
                    <a:pt x="330073" y="718566"/>
                    <a:pt x="315976" y="718566"/>
                  </a:cubicBezTo>
                  <a:cubicBezTo>
                    <a:pt x="301879" y="718566"/>
                    <a:pt x="290322" y="707009"/>
                    <a:pt x="290322" y="692912"/>
                  </a:cubicBezTo>
                  <a:cubicBezTo>
                    <a:pt x="290322" y="678815"/>
                    <a:pt x="301879" y="667258"/>
                    <a:pt x="315976" y="667258"/>
                  </a:cubicBezTo>
                  <a:close/>
                  <a:moveTo>
                    <a:pt x="777240" y="752729"/>
                  </a:moveTo>
                  <a:cubicBezTo>
                    <a:pt x="791337" y="752729"/>
                    <a:pt x="802894" y="764286"/>
                    <a:pt x="802894" y="778383"/>
                  </a:cubicBezTo>
                  <a:cubicBezTo>
                    <a:pt x="802894" y="792480"/>
                    <a:pt x="791337" y="804037"/>
                    <a:pt x="777240" y="804037"/>
                  </a:cubicBezTo>
                  <a:cubicBezTo>
                    <a:pt x="763143" y="804037"/>
                    <a:pt x="751586" y="792480"/>
                    <a:pt x="751586" y="778383"/>
                  </a:cubicBezTo>
                  <a:cubicBezTo>
                    <a:pt x="751586" y="764286"/>
                    <a:pt x="763143" y="752729"/>
                    <a:pt x="777240" y="752729"/>
                  </a:cubicBezTo>
                  <a:close/>
                  <a:moveTo>
                    <a:pt x="606425" y="769874"/>
                  </a:moveTo>
                  <a:cubicBezTo>
                    <a:pt x="620522" y="769874"/>
                    <a:pt x="632079" y="781431"/>
                    <a:pt x="632079" y="795528"/>
                  </a:cubicBezTo>
                  <a:cubicBezTo>
                    <a:pt x="632079" y="809625"/>
                    <a:pt x="620522" y="821182"/>
                    <a:pt x="606425" y="821182"/>
                  </a:cubicBezTo>
                  <a:cubicBezTo>
                    <a:pt x="592328" y="821182"/>
                    <a:pt x="580771" y="809625"/>
                    <a:pt x="580771" y="795528"/>
                  </a:cubicBezTo>
                  <a:cubicBezTo>
                    <a:pt x="580771" y="781431"/>
                    <a:pt x="592328" y="769874"/>
                    <a:pt x="606425" y="769874"/>
                  </a:cubicBezTo>
                  <a:close/>
                  <a:moveTo>
                    <a:pt x="435610" y="787019"/>
                  </a:moveTo>
                  <a:cubicBezTo>
                    <a:pt x="449707" y="787019"/>
                    <a:pt x="461264" y="798576"/>
                    <a:pt x="461264" y="812673"/>
                  </a:cubicBezTo>
                  <a:cubicBezTo>
                    <a:pt x="461264" y="826770"/>
                    <a:pt x="449707" y="838327"/>
                    <a:pt x="435610" y="838327"/>
                  </a:cubicBezTo>
                  <a:cubicBezTo>
                    <a:pt x="421513" y="838327"/>
                    <a:pt x="409956" y="826770"/>
                    <a:pt x="409956" y="812673"/>
                  </a:cubicBezTo>
                  <a:cubicBezTo>
                    <a:pt x="409956" y="798576"/>
                    <a:pt x="421513" y="787019"/>
                    <a:pt x="435610" y="787019"/>
                  </a:cubicBezTo>
                  <a:close/>
                  <a:moveTo>
                    <a:pt x="512445" y="34163"/>
                  </a:moveTo>
                  <a:lnTo>
                    <a:pt x="597916" y="41910"/>
                  </a:lnTo>
                  <a:lnTo>
                    <a:pt x="597916" y="125730"/>
                  </a:lnTo>
                  <a:cubicBezTo>
                    <a:pt x="577596" y="135382"/>
                    <a:pt x="563753" y="155829"/>
                    <a:pt x="563753" y="179832"/>
                  </a:cubicBezTo>
                  <a:cubicBezTo>
                    <a:pt x="563753" y="212725"/>
                    <a:pt x="590677" y="239649"/>
                    <a:pt x="623570" y="239649"/>
                  </a:cubicBezTo>
                  <a:cubicBezTo>
                    <a:pt x="656463" y="239649"/>
                    <a:pt x="683387" y="212725"/>
                    <a:pt x="683387" y="179832"/>
                  </a:cubicBezTo>
                  <a:cubicBezTo>
                    <a:pt x="683387" y="149733"/>
                    <a:pt x="661162" y="124714"/>
                    <a:pt x="632079" y="120650"/>
                  </a:cubicBezTo>
                  <a:lnTo>
                    <a:pt x="632079" y="49149"/>
                  </a:lnTo>
                  <a:cubicBezTo>
                    <a:pt x="696087" y="65659"/>
                    <a:pt x="755904" y="95377"/>
                    <a:pt x="808482" y="136779"/>
                  </a:cubicBezTo>
                  <a:lnTo>
                    <a:pt x="802894" y="136779"/>
                  </a:lnTo>
                  <a:lnTo>
                    <a:pt x="802894" y="297434"/>
                  </a:lnTo>
                  <a:lnTo>
                    <a:pt x="666242" y="365887"/>
                  </a:lnTo>
                  <a:lnTo>
                    <a:pt x="666242" y="450723"/>
                  </a:lnTo>
                  <a:cubicBezTo>
                    <a:pt x="645922" y="460375"/>
                    <a:pt x="632079" y="480822"/>
                    <a:pt x="632079" y="504825"/>
                  </a:cubicBezTo>
                  <a:cubicBezTo>
                    <a:pt x="632079" y="537718"/>
                    <a:pt x="659003" y="564642"/>
                    <a:pt x="691896" y="564642"/>
                  </a:cubicBezTo>
                  <a:cubicBezTo>
                    <a:pt x="724789" y="564642"/>
                    <a:pt x="751713" y="537718"/>
                    <a:pt x="751713" y="504825"/>
                  </a:cubicBezTo>
                  <a:cubicBezTo>
                    <a:pt x="751713" y="474726"/>
                    <a:pt x="729488" y="449707"/>
                    <a:pt x="700405" y="445643"/>
                  </a:cubicBezTo>
                  <a:lnTo>
                    <a:pt x="700405" y="387223"/>
                  </a:lnTo>
                  <a:lnTo>
                    <a:pt x="837057" y="318770"/>
                  </a:lnTo>
                  <a:lnTo>
                    <a:pt x="837057" y="161417"/>
                  </a:lnTo>
                  <a:cubicBezTo>
                    <a:pt x="841756" y="165735"/>
                    <a:pt x="846201" y="169926"/>
                    <a:pt x="850773" y="174498"/>
                  </a:cubicBezTo>
                  <a:cubicBezTo>
                    <a:pt x="916559" y="240411"/>
                    <a:pt x="960755" y="321818"/>
                    <a:pt x="979932" y="410591"/>
                  </a:cubicBezTo>
                  <a:lnTo>
                    <a:pt x="899541" y="410591"/>
                  </a:lnTo>
                  <a:cubicBezTo>
                    <a:pt x="889889" y="390271"/>
                    <a:pt x="869188" y="376428"/>
                    <a:pt x="845566" y="376428"/>
                  </a:cubicBezTo>
                  <a:cubicBezTo>
                    <a:pt x="812673" y="376428"/>
                    <a:pt x="785749" y="403352"/>
                    <a:pt x="785749" y="436245"/>
                  </a:cubicBezTo>
                  <a:cubicBezTo>
                    <a:pt x="785749" y="469138"/>
                    <a:pt x="812673" y="496062"/>
                    <a:pt x="845566" y="496062"/>
                  </a:cubicBezTo>
                  <a:cubicBezTo>
                    <a:pt x="875665" y="496062"/>
                    <a:pt x="900684" y="473837"/>
                    <a:pt x="904748" y="444754"/>
                  </a:cubicBezTo>
                  <a:lnTo>
                    <a:pt x="985901" y="444754"/>
                  </a:lnTo>
                  <a:cubicBezTo>
                    <a:pt x="989076" y="467233"/>
                    <a:pt x="990854" y="490093"/>
                    <a:pt x="990854" y="513207"/>
                  </a:cubicBezTo>
                  <a:lnTo>
                    <a:pt x="988060" y="564515"/>
                  </a:lnTo>
                  <a:lnTo>
                    <a:pt x="812927" y="564515"/>
                  </a:lnTo>
                  <a:lnTo>
                    <a:pt x="744601" y="632968"/>
                  </a:lnTo>
                  <a:lnTo>
                    <a:pt x="631444" y="632968"/>
                  </a:lnTo>
                  <a:cubicBezTo>
                    <a:pt x="627380" y="603885"/>
                    <a:pt x="602361" y="581660"/>
                    <a:pt x="572262" y="581660"/>
                  </a:cubicBezTo>
                  <a:cubicBezTo>
                    <a:pt x="539369" y="581660"/>
                    <a:pt x="512445" y="608584"/>
                    <a:pt x="512445" y="641477"/>
                  </a:cubicBezTo>
                  <a:cubicBezTo>
                    <a:pt x="512445" y="674370"/>
                    <a:pt x="539369" y="701294"/>
                    <a:pt x="572262" y="701294"/>
                  </a:cubicBezTo>
                  <a:cubicBezTo>
                    <a:pt x="596011" y="701294"/>
                    <a:pt x="616712" y="687451"/>
                    <a:pt x="626237" y="667131"/>
                  </a:cubicBezTo>
                  <a:lnTo>
                    <a:pt x="758698" y="667131"/>
                  </a:lnTo>
                  <a:lnTo>
                    <a:pt x="827024" y="598678"/>
                  </a:lnTo>
                  <a:lnTo>
                    <a:pt x="983107" y="598678"/>
                  </a:lnTo>
                  <a:cubicBezTo>
                    <a:pt x="967105" y="688467"/>
                    <a:pt x="925703" y="771652"/>
                    <a:pt x="862457" y="839470"/>
                  </a:cubicBezTo>
                  <a:lnTo>
                    <a:pt x="829818" y="806704"/>
                  </a:lnTo>
                  <a:cubicBezTo>
                    <a:pt x="834517" y="798195"/>
                    <a:pt x="837057" y="788543"/>
                    <a:pt x="837057" y="778256"/>
                  </a:cubicBezTo>
                  <a:cubicBezTo>
                    <a:pt x="837057" y="745363"/>
                    <a:pt x="810133" y="718439"/>
                    <a:pt x="777240" y="718439"/>
                  </a:cubicBezTo>
                  <a:cubicBezTo>
                    <a:pt x="744347" y="718439"/>
                    <a:pt x="717423" y="745363"/>
                    <a:pt x="717423" y="778256"/>
                  </a:cubicBezTo>
                  <a:cubicBezTo>
                    <a:pt x="717423" y="811149"/>
                    <a:pt x="744347" y="838073"/>
                    <a:pt x="777240" y="838073"/>
                  </a:cubicBezTo>
                  <a:lnTo>
                    <a:pt x="805688" y="830834"/>
                  </a:lnTo>
                  <a:lnTo>
                    <a:pt x="838327" y="863600"/>
                  </a:lnTo>
                  <a:cubicBezTo>
                    <a:pt x="766318" y="930910"/>
                    <a:pt x="677164" y="973582"/>
                    <a:pt x="580771" y="987171"/>
                  </a:cubicBezTo>
                  <a:lnTo>
                    <a:pt x="580771" y="896620"/>
                  </a:lnTo>
                  <a:lnTo>
                    <a:pt x="624967" y="852297"/>
                  </a:lnTo>
                  <a:cubicBezTo>
                    <a:pt x="648843" y="844423"/>
                    <a:pt x="666115" y="821944"/>
                    <a:pt x="666115" y="795401"/>
                  </a:cubicBezTo>
                  <a:cubicBezTo>
                    <a:pt x="666115" y="762508"/>
                    <a:pt x="639191" y="735584"/>
                    <a:pt x="606298" y="735584"/>
                  </a:cubicBezTo>
                  <a:cubicBezTo>
                    <a:pt x="573405" y="735584"/>
                    <a:pt x="546481" y="762508"/>
                    <a:pt x="546481" y="795401"/>
                  </a:cubicBezTo>
                  <a:cubicBezTo>
                    <a:pt x="546481" y="818896"/>
                    <a:pt x="560197" y="839216"/>
                    <a:pt x="579755" y="849122"/>
                  </a:cubicBezTo>
                  <a:lnTo>
                    <a:pt x="546481" y="882523"/>
                  </a:lnTo>
                  <a:lnTo>
                    <a:pt x="546481" y="990981"/>
                  </a:lnTo>
                  <a:cubicBezTo>
                    <a:pt x="535178" y="991870"/>
                    <a:pt x="523875" y="992251"/>
                    <a:pt x="512318" y="992251"/>
                  </a:cubicBezTo>
                  <a:cubicBezTo>
                    <a:pt x="403606" y="992251"/>
                    <a:pt x="300482" y="956056"/>
                    <a:pt x="216408" y="889635"/>
                  </a:cubicBezTo>
                  <a:lnTo>
                    <a:pt x="280289" y="889635"/>
                  </a:lnTo>
                  <a:lnTo>
                    <a:pt x="331597" y="838327"/>
                  </a:lnTo>
                  <a:lnTo>
                    <a:pt x="381508" y="838327"/>
                  </a:lnTo>
                  <a:cubicBezTo>
                    <a:pt x="391160" y="858647"/>
                    <a:pt x="411607" y="872490"/>
                    <a:pt x="435483" y="872490"/>
                  </a:cubicBezTo>
                  <a:cubicBezTo>
                    <a:pt x="468376" y="872490"/>
                    <a:pt x="495300" y="845566"/>
                    <a:pt x="495300" y="812546"/>
                  </a:cubicBezTo>
                  <a:cubicBezTo>
                    <a:pt x="495300" y="779526"/>
                    <a:pt x="468376" y="752729"/>
                    <a:pt x="435483" y="752729"/>
                  </a:cubicBezTo>
                  <a:cubicBezTo>
                    <a:pt x="405384" y="752729"/>
                    <a:pt x="380365" y="774954"/>
                    <a:pt x="376301" y="804037"/>
                  </a:cubicBezTo>
                  <a:lnTo>
                    <a:pt x="317500" y="804037"/>
                  </a:lnTo>
                  <a:lnTo>
                    <a:pt x="266192" y="855345"/>
                  </a:lnTo>
                  <a:lnTo>
                    <a:pt x="177800" y="855345"/>
                  </a:lnTo>
                  <a:cubicBezTo>
                    <a:pt x="176784" y="854329"/>
                    <a:pt x="175514" y="852932"/>
                    <a:pt x="174371" y="851916"/>
                  </a:cubicBezTo>
                  <a:cubicBezTo>
                    <a:pt x="117094" y="794639"/>
                    <a:pt x="76327" y="725551"/>
                    <a:pt x="53975" y="649986"/>
                  </a:cubicBezTo>
                  <a:lnTo>
                    <a:pt x="143256" y="649986"/>
                  </a:lnTo>
                  <a:lnTo>
                    <a:pt x="177419" y="718439"/>
                  </a:lnTo>
                  <a:lnTo>
                    <a:pt x="262128" y="718439"/>
                  </a:lnTo>
                  <a:cubicBezTo>
                    <a:pt x="271780" y="738759"/>
                    <a:pt x="292227" y="752602"/>
                    <a:pt x="316103" y="752602"/>
                  </a:cubicBezTo>
                  <a:cubicBezTo>
                    <a:pt x="348996" y="752602"/>
                    <a:pt x="375920" y="725678"/>
                    <a:pt x="375920" y="692785"/>
                  </a:cubicBezTo>
                  <a:cubicBezTo>
                    <a:pt x="375920" y="659892"/>
                    <a:pt x="348996" y="632968"/>
                    <a:pt x="316103" y="632968"/>
                  </a:cubicBezTo>
                  <a:cubicBezTo>
                    <a:pt x="286004" y="632968"/>
                    <a:pt x="260985" y="655193"/>
                    <a:pt x="256921" y="684276"/>
                  </a:cubicBezTo>
                  <a:lnTo>
                    <a:pt x="198755" y="684276"/>
                  </a:lnTo>
                  <a:lnTo>
                    <a:pt x="164592" y="615823"/>
                  </a:lnTo>
                  <a:lnTo>
                    <a:pt x="136652" y="615823"/>
                  </a:lnTo>
                  <a:lnTo>
                    <a:pt x="136652" y="581025"/>
                  </a:lnTo>
                  <a:cubicBezTo>
                    <a:pt x="165735" y="576961"/>
                    <a:pt x="187833" y="551942"/>
                    <a:pt x="187833" y="521843"/>
                  </a:cubicBezTo>
                  <a:cubicBezTo>
                    <a:pt x="187833" y="488950"/>
                    <a:pt x="160909" y="462026"/>
                    <a:pt x="128016" y="462026"/>
                  </a:cubicBezTo>
                  <a:cubicBezTo>
                    <a:pt x="95123" y="462026"/>
                    <a:pt x="68199" y="488950"/>
                    <a:pt x="68199" y="521843"/>
                  </a:cubicBezTo>
                  <a:cubicBezTo>
                    <a:pt x="68199" y="545592"/>
                    <a:pt x="82042" y="566293"/>
                    <a:pt x="102362" y="575945"/>
                  </a:cubicBezTo>
                  <a:lnTo>
                    <a:pt x="102362" y="615950"/>
                  </a:lnTo>
                  <a:lnTo>
                    <a:pt x="45085" y="615950"/>
                  </a:lnTo>
                  <a:cubicBezTo>
                    <a:pt x="37846" y="582549"/>
                    <a:pt x="34163" y="548132"/>
                    <a:pt x="34163" y="513334"/>
                  </a:cubicBezTo>
                  <a:lnTo>
                    <a:pt x="41910" y="427736"/>
                  </a:lnTo>
                  <a:lnTo>
                    <a:pt x="197993" y="427736"/>
                  </a:lnTo>
                  <a:lnTo>
                    <a:pt x="249301" y="479044"/>
                  </a:lnTo>
                  <a:lnTo>
                    <a:pt x="364490" y="479044"/>
                  </a:lnTo>
                  <a:cubicBezTo>
                    <a:pt x="374142" y="499364"/>
                    <a:pt x="394589" y="513207"/>
                    <a:pt x="418465" y="513207"/>
                  </a:cubicBezTo>
                  <a:cubicBezTo>
                    <a:pt x="451358" y="513207"/>
                    <a:pt x="478282" y="486283"/>
                    <a:pt x="478282" y="453390"/>
                  </a:cubicBezTo>
                  <a:cubicBezTo>
                    <a:pt x="478282" y="420497"/>
                    <a:pt x="451358" y="393573"/>
                    <a:pt x="418465" y="393573"/>
                  </a:cubicBezTo>
                  <a:cubicBezTo>
                    <a:pt x="388366" y="393573"/>
                    <a:pt x="363347" y="415798"/>
                    <a:pt x="359283" y="444881"/>
                  </a:cubicBezTo>
                  <a:lnTo>
                    <a:pt x="263271" y="444881"/>
                  </a:lnTo>
                  <a:lnTo>
                    <a:pt x="212090" y="393446"/>
                  </a:lnTo>
                  <a:lnTo>
                    <a:pt x="49149" y="393446"/>
                  </a:lnTo>
                  <a:cubicBezTo>
                    <a:pt x="70104" y="311277"/>
                    <a:pt x="112776" y="236093"/>
                    <a:pt x="174244" y="174498"/>
                  </a:cubicBezTo>
                  <a:lnTo>
                    <a:pt x="239141" y="120015"/>
                  </a:lnTo>
                  <a:lnTo>
                    <a:pt x="239141" y="263652"/>
                  </a:lnTo>
                  <a:lnTo>
                    <a:pt x="263525" y="288036"/>
                  </a:lnTo>
                  <a:cubicBezTo>
                    <a:pt x="258826" y="296545"/>
                    <a:pt x="256286" y="306197"/>
                    <a:pt x="256286" y="316484"/>
                  </a:cubicBezTo>
                  <a:cubicBezTo>
                    <a:pt x="256286" y="349377"/>
                    <a:pt x="283210" y="376301"/>
                    <a:pt x="316103" y="376301"/>
                  </a:cubicBezTo>
                  <a:cubicBezTo>
                    <a:pt x="348996" y="376301"/>
                    <a:pt x="375920" y="349377"/>
                    <a:pt x="375920" y="316484"/>
                  </a:cubicBezTo>
                  <a:cubicBezTo>
                    <a:pt x="375920" y="283591"/>
                    <a:pt x="348996" y="256667"/>
                    <a:pt x="316103" y="256667"/>
                  </a:cubicBezTo>
                  <a:lnTo>
                    <a:pt x="287655" y="263906"/>
                  </a:lnTo>
                  <a:lnTo>
                    <a:pt x="273304" y="249555"/>
                  </a:lnTo>
                  <a:lnTo>
                    <a:pt x="273304" y="98171"/>
                  </a:lnTo>
                  <a:cubicBezTo>
                    <a:pt x="325882" y="67818"/>
                    <a:pt x="383540" y="47752"/>
                    <a:pt x="444119" y="38989"/>
                  </a:cubicBezTo>
                  <a:lnTo>
                    <a:pt x="444119" y="282321"/>
                  </a:lnTo>
                  <a:lnTo>
                    <a:pt x="501142" y="325120"/>
                  </a:lnTo>
                  <a:cubicBezTo>
                    <a:pt x="497459" y="332867"/>
                    <a:pt x="495427" y="341630"/>
                    <a:pt x="495427" y="350774"/>
                  </a:cubicBezTo>
                  <a:cubicBezTo>
                    <a:pt x="495427" y="383667"/>
                    <a:pt x="522351" y="410591"/>
                    <a:pt x="555244" y="410591"/>
                  </a:cubicBezTo>
                  <a:cubicBezTo>
                    <a:pt x="588137" y="410591"/>
                    <a:pt x="615061" y="383667"/>
                    <a:pt x="615061" y="350774"/>
                  </a:cubicBezTo>
                  <a:cubicBezTo>
                    <a:pt x="615061" y="317881"/>
                    <a:pt x="588137" y="290957"/>
                    <a:pt x="555244" y="290957"/>
                  </a:cubicBezTo>
                  <a:cubicBezTo>
                    <a:pt x="543941" y="290957"/>
                    <a:pt x="533273" y="294132"/>
                    <a:pt x="524129" y="299720"/>
                  </a:cubicBezTo>
                  <a:lnTo>
                    <a:pt x="478409" y="265303"/>
                  </a:lnTo>
                  <a:lnTo>
                    <a:pt x="478409" y="35433"/>
                  </a:lnTo>
                  <a:cubicBezTo>
                    <a:pt x="489712" y="34544"/>
                    <a:pt x="501015" y="34163"/>
                    <a:pt x="512572" y="34163"/>
                  </a:cubicBezTo>
                  <a:close/>
                  <a:moveTo>
                    <a:pt x="509524" y="0"/>
                  </a:moveTo>
                  <a:cubicBezTo>
                    <a:pt x="373761" y="762"/>
                    <a:pt x="246126" y="54102"/>
                    <a:pt x="150114" y="150368"/>
                  </a:cubicBezTo>
                  <a:cubicBezTo>
                    <a:pt x="53340" y="247142"/>
                    <a:pt x="0" y="376174"/>
                    <a:pt x="0" y="513207"/>
                  </a:cubicBezTo>
                  <a:cubicBezTo>
                    <a:pt x="0" y="558292"/>
                    <a:pt x="5715" y="602869"/>
                    <a:pt x="17145" y="645414"/>
                  </a:cubicBezTo>
                  <a:lnTo>
                    <a:pt x="17145" y="650113"/>
                  </a:lnTo>
                  <a:lnTo>
                    <a:pt x="18415" y="650113"/>
                  </a:lnTo>
                  <a:cubicBezTo>
                    <a:pt x="41656" y="734822"/>
                    <a:pt x="86487" y="812419"/>
                    <a:pt x="150114" y="876173"/>
                  </a:cubicBezTo>
                  <a:cubicBezTo>
                    <a:pt x="246888" y="973074"/>
                    <a:pt x="375539" y="1026541"/>
                    <a:pt x="512445" y="1026541"/>
                  </a:cubicBezTo>
                  <a:lnTo>
                    <a:pt x="512445" y="1026541"/>
                  </a:lnTo>
                  <a:lnTo>
                    <a:pt x="512445" y="1026541"/>
                  </a:lnTo>
                  <a:lnTo>
                    <a:pt x="512445" y="1026541"/>
                  </a:lnTo>
                  <a:cubicBezTo>
                    <a:pt x="649351" y="1026541"/>
                    <a:pt x="778129" y="973074"/>
                    <a:pt x="874776" y="876173"/>
                  </a:cubicBezTo>
                  <a:cubicBezTo>
                    <a:pt x="971423" y="779272"/>
                    <a:pt x="1024890" y="650367"/>
                    <a:pt x="1024890" y="513207"/>
                  </a:cubicBezTo>
                  <a:cubicBezTo>
                    <a:pt x="1024890" y="376047"/>
                    <a:pt x="971550" y="247142"/>
                    <a:pt x="874776" y="150368"/>
                  </a:cubicBezTo>
                  <a:cubicBezTo>
                    <a:pt x="778764" y="54102"/>
                    <a:pt x="651256" y="762"/>
                    <a:pt x="5154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4906" y="3841445"/>
            <a:ext cx="458864" cy="664915"/>
            <a:chOff x="0" y="0"/>
            <a:chExt cx="688289" cy="997369"/>
          </a:xfrm>
        </p:grpSpPr>
        <p:sp>
          <p:nvSpPr>
            <p:cNvPr id="6" name="Freeform 6"/>
            <p:cNvSpPr/>
            <p:nvPr/>
          </p:nvSpPr>
          <p:spPr>
            <a:xfrm>
              <a:off x="127" y="0"/>
              <a:ext cx="688213" cy="997077"/>
            </a:xfrm>
            <a:custGeom>
              <a:avLst/>
              <a:gdLst/>
              <a:ahLst/>
              <a:cxnLst/>
              <a:rect l="l" t="t" r="r" b="b"/>
              <a:pathLst>
                <a:path w="688213" h="997077">
                  <a:moveTo>
                    <a:pt x="157226" y="63373"/>
                  </a:moveTo>
                  <a:lnTo>
                    <a:pt x="157226" y="130302"/>
                  </a:lnTo>
                  <a:cubicBezTo>
                    <a:pt x="146177" y="127127"/>
                    <a:pt x="138176" y="116840"/>
                    <a:pt x="138176" y="104775"/>
                  </a:cubicBezTo>
                  <a:lnTo>
                    <a:pt x="138176" y="88900"/>
                  </a:lnTo>
                  <a:cubicBezTo>
                    <a:pt x="138176" y="76835"/>
                    <a:pt x="146304" y="66675"/>
                    <a:pt x="157226" y="63373"/>
                  </a:cubicBezTo>
                  <a:close/>
                  <a:moveTo>
                    <a:pt x="507238" y="62865"/>
                  </a:moveTo>
                  <a:cubicBezTo>
                    <a:pt x="519430" y="65278"/>
                    <a:pt x="528574" y="76073"/>
                    <a:pt x="528574" y="88900"/>
                  </a:cubicBezTo>
                  <a:lnTo>
                    <a:pt x="528574" y="104775"/>
                  </a:lnTo>
                  <a:cubicBezTo>
                    <a:pt x="528574" y="117602"/>
                    <a:pt x="519430" y="128397"/>
                    <a:pt x="507238" y="130810"/>
                  </a:cubicBezTo>
                  <a:lnTo>
                    <a:pt x="507238" y="62738"/>
                  </a:lnTo>
                  <a:close/>
                  <a:moveTo>
                    <a:pt x="431673" y="249809"/>
                  </a:moveTo>
                  <a:lnTo>
                    <a:pt x="400177" y="332105"/>
                  </a:lnTo>
                  <a:lnTo>
                    <a:pt x="264287" y="332105"/>
                  </a:lnTo>
                  <a:lnTo>
                    <a:pt x="232791" y="249809"/>
                  </a:lnTo>
                  <a:close/>
                  <a:moveTo>
                    <a:pt x="379476" y="365379"/>
                  </a:moveTo>
                  <a:lnTo>
                    <a:pt x="356870" y="397129"/>
                  </a:lnTo>
                  <a:cubicBezTo>
                    <a:pt x="355854" y="398526"/>
                    <a:pt x="355092" y="400177"/>
                    <a:pt x="354584" y="401828"/>
                  </a:cubicBezTo>
                  <a:lnTo>
                    <a:pt x="343535" y="437134"/>
                  </a:lnTo>
                  <a:lnTo>
                    <a:pt x="320929" y="437134"/>
                  </a:lnTo>
                  <a:lnTo>
                    <a:pt x="309880" y="401828"/>
                  </a:lnTo>
                  <a:cubicBezTo>
                    <a:pt x="309372" y="400177"/>
                    <a:pt x="308610" y="398526"/>
                    <a:pt x="307594" y="397129"/>
                  </a:cubicBezTo>
                  <a:lnTo>
                    <a:pt x="284988" y="365379"/>
                  </a:lnTo>
                  <a:close/>
                  <a:moveTo>
                    <a:pt x="173736" y="0"/>
                  </a:moveTo>
                  <a:lnTo>
                    <a:pt x="157226" y="7493"/>
                  </a:lnTo>
                  <a:lnTo>
                    <a:pt x="157226" y="29591"/>
                  </a:lnTo>
                  <a:cubicBezTo>
                    <a:pt x="127762" y="33274"/>
                    <a:pt x="105029" y="58420"/>
                    <a:pt x="105029" y="88900"/>
                  </a:cubicBezTo>
                  <a:lnTo>
                    <a:pt x="105029" y="104775"/>
                  </a:lnTo>
                  <a:cubicBezTo>
                    <a:pt x="105029" y="135255"/>
                    <a:pt x="127889" y="160401"/>
                    <a:pt x="157226" y="164084"/>
                  </a:cubicBezTo>
                  <a:lnTo>
                    <a:pt x="157226" y="194056"/>
                  </a:lnTo>
                  <a:cubicBezTo>
                    <a:pt x="157226" y="219075"/>
                    <a:pt x="173736" y="240284"/>
                    <a:pt x="196469" y="247269"/>
                  </a:cubicBezTo>
                  <a:lnTo>
                    <a:pt x="237490" y="354711"/>
                  </a:lnTo>
                  <a:cubicBezTo>
                    <a:pt x="237490" y="354838"/>
                    <a:pt x="237617" y="354838"/>
                    <a:pt x="237617" y="354965"/>
                  </a:cubicBezTo>
                  <a:lnTo>
                    <a:pt x="238252" y="356362"/>
                  </a:lnTo>
                  <a:lnTo>
                    <a:pt x="238633" y="357124"/>
                  </a:lnTo>
                  <a:lnTo>
                    <a:pt x="239141" y="358013"/>
                  </a:lnTo>
                  <a:lnTo>
                    <a:pt x="279146" y="414274"/>
                  </a:lnTo>
                  <a:lnTo>
                    <a:pt x="292989" y="458724"/>
                  </a:lnTo>
                  <a:cubicBezTo>
                    <a:pt x="295148" y="465709"/>
                    <a:pt x="301498" y="470408"/>
                    <a:pt x="308737" y="470408"/>
                  </a:cubicBezTo>
                  <a:lnTo>
                    <a:pt x="314706" y="470408"/>
                  </a:lnTo>
                  <a:lnTo>
                    <a:pt x="314706" y="585343"/>
                  </a:lnTo>
                  <a:lnTo>
                    <a:pt x="64008" y="585343"/>
                  </a:lnTo>
                  <a:cubicBezTo>
                    <a:pt x="29337" y="585343"/>
                    <a:pt x="1016" y="613664"/>
                    <a:pt x="1016" y="648462"/>
                  </a:cubicBezTo>
                  <a:cubicBezTo>
                    <a:pt x="1016" y="683260"/>
                    <a:pt x="29210" y="711581"/>
                    <a:pt x="64008" y="711581"/>
                  </a:cubicBezTo>
                  <a:lnTo>
                    <a:pt x="625221" y="711581"/>
                  </a:lnTo>
                  <a:cubicBezTo>
                    <a:pt x="641731" y="711581"/>
                    <a:pt x="655066" y="725043"/>
                    <a:pt x="655066" y="741426"/>
                  </a:cubicBezTo>
                  <a:lnTo>
                    <a:pt x="655066" y="743585"/>
                  </a:lnTo>
                  <a:cubicBezTo>
                    <a:pt x="655066" y="760095"/>
                    <a:pt x="641731" y="773430"/>
                    <a:pt x="625221" y="773430"/>
                  </a:cubicBezTo>
                  <a:lnTo>
                    <a:pt x="64008" y="773430"/>
                  </a:lnTo>
                  <a:cubicBezTo>
                    <a:pt x="29337" y="773430"/>
                    <a:pt x="1016" y="801751"/>
                    <a:pt x="1016" y="836549"/>
                  </a:cubicBezTo>
                  <a:cubicBezTo>
                    <a:pt x="1016" y="871347"/>
                    <a:pt x="29210" y="899668"/>
                    <a:pt x="64008" y="899668"/>
                  </a:cubicBezTo>
                  <a:lnTo>
                    <a:pt x="625221" y="899668"/>
                  </a:lnTo>
                  <a:cubicBezTo>
                    <a:pt x="641731" y="899668"/>
                    <a:pt x="655066" y="913130"/>
                    <a:pt x="655066" y="929513"/>
                  </a:cubicBezTo>
                  <a:lnTo>
                    <a:pt x="655066" y="933958"/>
                  </a:lnTo>
                  <a:cubicBezTo>
                    <a:pt x="655066" y="950468"/>
                    <a:pt x="641731" y="963803"/>
                    <a:pt x="625221" y="963803"/>
                  </a:cubicBezTo>
                  <a:lnTo>
                    <a:pt x="16510" y="963803"/>
                  </a:lnTo>
                  <a:cubicBezTo>
                    <a:pt x="7366" y="963803"/>
                    <a:pt x="0" y="971296"/>
                    <a:pt x="0" y="980440"/>
                  </a:cubicBezTo>
                  <a:lnTo>
                    <a:pt x="7366" y="997077"/>
                  </a:lnTo>
                  <a:lnTo>
                    <a:pt x="625221" y="997077"/>
                  </a:lnTo>
                  <a:cubicBezTo>
                    <a:pt x="659892" y="997077"/>
                    <a:pt x="688213" y="968756"/>
                    <a:pt x="688213" y="933958"/>
                  </a:cubicBezTo>
                  <a:lnTo>
                    <a:pt x="688213" y="929513"/>
                  </a:lnTo>
                  <a:cubicBezTo>
                    <a:pt x="688213" y="894715"/>
                    <a:pt x="660019" y="866394"/>
                    <a:pt x="625221" y="866394"/>
                  </a:cubicBezTo>
                  <a:lnTo>
                    <a:pt x="64008" y="866394"/>
                  </a:lnTo>
                  <a:cubicBezTo>
                    <a:pt x="47498" y="866394"/>
                    <a:pt x="34163" y="852932"/>
                    <a:pt x="34163" y="836549"/>
                  </a:cubicBezTo>
                  <a:cubicBezTo>
                    <a:pt x="34163" y="820166"/>
                    <a:pt x="47498" y="806704"/>
                    <a:pt x="64008" y="806704"/>
                  </a:cubicBezTo>
                  <a:lnTo>
                    <a:pt x="625221" y="806704"/>
                  </a:lnTo>
                  <a:cubicBezTo>
                    <a:pt x="659892" y="806704"/>
                    <a:pt x="688213" y="778383"/>
                    <a:pt x="688213" y="743585"/>
                  </a:cubicBezTo>
                  <a:lnTo>
                    <a:pt x="688213" y="741426"/>
                  </a:lnTo>
                  <a:cubicBezTo>
                    <a:pt x="688213" y="706628"/>
                    <a:pt x="660019" y="678307"/>
                    <a:pt x="625221" y="678307"/>
                  </a:cubicBezTo>
                  <a:lnTo>
                    <a:pt x="64008" y="678307"/>
                  </a:lnTo>
                  <a:cubicBezTo>
                    <a:pt x="47498" y="678307"/>
                    <a:pt x="34163" y="664845"/>
                    <a:pt x="34163" y="648462"/>
                  </a:cubicBezTo>
                  <a:cubicBezTo>
                    <a:pt x="34163" y="632079"/>
                    <a:pt x="47498" y="618617"/>
                    <a:pt x="64008" y="618617"/>
                  </a:cubicBezTo>
                  <a:lnTo>
                    <a:pt x="331343" y="618617"/>
                  </a:lnTo>
                  <a:cubicBezTo>
                    <a:pt x="340487" y="618617"/>
                    <a:pt x="347980" y="611124"/>
                    <a:pt x="347980" y="601980"/>
                  </a:cubicBezTo>
                  <a:lnTo>
                    <a:pt x="347980" y="470408"/>
                  </a:lnTo>
                  <a:lnTo>
                    <a:pt x="355727" y="470408"/>
                  </a:lnTo>
                  <a:cubicBezTo>
                    <a:pt x="362966" y="470408"/>
                    <a:pt x="369443" y="465709"/>
                    <a:pt x="371602" y="458724"/>
                  </a:cubicBezTo>
                  <a:lnTo>
                    <a:pt x="385445" y="414274"/>
                  </a:lnTo>
                  <a:lnTo>
                    <a:pt x="425196" y="358394"/>
                  </a:lnTo>
                  <a:cubicBezTo>
                    <a:pt x="425450" y="357886"/>
                    <a:pt x="425831" y="357505"/>
                    <a:pt x="426085" y="356997"/>
                  </a:cubicBezTo>
                  <a:lnTo>
                    <a:pt x="426085" y="356997"/>
                  </a:lnTo>
                  <a:lnTo>
                    <a:pt x="426593" y="355600"/>
                  </a:lnTo>
                  <a:lnTo>
                    <a:pt x="426974" y="354711"/>
                  </a:lnTo>
                  <a:lnTo>
                    <a:pt x="467995" y="247269"/>
                  </a:lnTo>
                  <a:cubicBezTo>
                    <a:pt x="490728" y="240284"/>
                    <a:pt x="507238" y="219075"/>
                    <a:pt x="507238" y="194056"/>
                  </a:cubicBezTo>
                  <a:lnTo>
                    <a:pt x="507238" y="164338"/>
                  </a:lnTo>
                  <a:cubicBezTo>
                    <a:pt x="537718" y="161671"/>
                    <a:pt x="561721" y="136017"/>
                    <a:pt x="561721" y="104775"/>
                  </a:cubicBezTo>
                  <a:lnTo>
                    <a:pt x="561721" y="88773"/>
                  </a:lnTo>
                  <a:cubicBezTo>
                    <a:pt x="561721" y="57531"/>
                    <a:pt x="537718" y="31877"/>
                    <a:pt x="507238" y="29210"/>
                  </a:cubicBezTo>
                  <a:lnTo>
                    <a:pt x="507238" y="16510"/>
                  </a:lnTo>
                  <a:cubicBezTo>
                    <a:pt x="507238" y="7620"/>
                    <a:pt x="499999" y="127"/>
                    <a:pt x="490982" y="0"/>
                  </a:cubicBezTo>
                  <a:lnTo>
                    <a:pt x="490601" y="0"/>
                  </a:lnTo>
                  <a:lnTo>
                    <a:pt x="474091" y="7493"/>
                  </a:lnTo>
                  <a:lnTo>
                    <a:pt x="474091" y="194183"/>
                  </a:lnTo>
                  <a:cubicBezTo>
                    <a:pt x="474091" y="206629"/>
                    <a:pt x="464058" y="216662"/>
                    <a:pt x="451612" y="216662"/>
                  </a:cubicBezTo>
                  <a:lnTo>
                    <a:pt x="212852" y="216662"/>
                  </a:lnTo>
                  <a:cubicBezTo>
                    <a:pt x="200533" y="216662"/>
                    <a:pt x="190373" y="206629"/>
                    <a:pt x="190373" y="194183"/>
                  </a:cubicBezTo>
                  <a:lnTo>
                    <a:pt x="190373" y="16637"/>
                  </a:lnTo>
                  <a:cubicBezTo>
                    <a:pt x="190373" y="7493"/>
                    <a:pt x="183134" y="127"/>
                    <a:pt x="174117" y="0"/>
                  </a:cubicBezTo>
                  <a:lnTo>
                    <a:pt x="173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5052" y="4726616"/>
            <a:ext cx="569227" cy="759213"/>
          </a:xfrm>
          <a:custGeom>
            <a:avLst/>
            <a:gdLst/>
            <a:ahLst/>
            <a:cxnLst/>
            <a:rect l="l" t="t" r="r" b="b"/>
            <a:pathLst>
              <a:path w="853840" h="1138819">
                <a:moveTo>
                  <a:pt x="0" y="0"/>
                </a:moveTo>
                <a:lnTo>
                  <a:pt x="853840" y="0"/>
                </a:lnTo>
                <a:lnTo>
                  <a:pt x="853840" y="1138819"/>
                </a:lnTo>
                <a:lnTo>
                  <a:pt x="0" y="1138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8" name="Freeform 8"/>
          <p:cNvSpPr/>
          <p:nvPr/>
        </p:nvSpPr>
        <p:spPr>
          <a:xfrm>
            <a:off x="1141032" y="2885789"/>
            <a:ext cx="559733" cy="692703"/>
          </a:xfrm>
          <a:custGeom>
            <a:avLst/>
            <a:gdLst/>
            <a:ahLst/>
            <a:cxnLst/>
            <a:rect l="l" t="t" r="r" b="b"/>
            <a:pathLst>
              <a:path w="839600" h="1039054">
                <a:moveTo>
                  <a:pt x="0" y="0"/>
                </a:moveTo>
                <a:lnTo>
                  <a:pt x="839600" y="0"/>
                </a:lnTo>
                <a:lnTo>
                  <a:pt x="839600" y="1039054"/>
                </a:lnTo>
                <a:lnTo>
                  <a:pt x="0" y="103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648592" y="4146925"/>
            <a:ext cx="1486865" cy="1701387"/>
            <a:chOff x="0" y="0"/>
            <a:chExt cx="2230298" cy="2552078"/>
          </a:xfrm>
        </p:grpSpPr>
        <p:sp>
          <p:nvSpPr>
            <p:cNvPr id="10" name="Freeform 10"/>
            <p:cNvSpPr/>
            <p:nvPr/>
          </p:nvSpPr>
          <p:spPr>
            <a:xfrm>
              <a:off x="954278" y="753745"/>
              <a:ext cx="555752" cy="555752"/>
            </a:xfrm>
            <a:custGeom>
              <a:avLst/>
              <a:gdLst/>
              <a:ahLst/>
              <a:cxnLst/>
              <a:rect l="l" t="t" r="r" b="b"/>
              <a:pathLst>
                <a:path w="555752" h="555752">
                  <a:moveTo>
                    <a:pt x="277876" y="482981"/>
                  </a:moveTo>
                  <a:cubicBezTo>
                    <a:pt x="164719" y="482981"/>
                    <a:pt x="72771" y="391033"/>
                    <a:pt x="72771" y="277876"/>
                  </a:cubicBezTo>
                  <a:cubicBezTo>
                    <a:pt x="72771" y="164719"/>
                    <a:pt x="164719" y="72771"/>
                    <a:pt x="277876" y="72771"/>
                  </a:cubicBezTo>
                  <a:cubicBezTo>
                    <a:pt x="391033" y="72771"/>
                    <a:pt x="482981" y="164846"/>
                    <a:pt x="482981" y="277876"/>
                  </a:cubicBezTo>
                  <a:cubicBezTo>
                    <a:pt x="482981" y="390906"/>
                    <a:pt x="391033" y="482981"/>
                    <a:pt x="277876" y="482981"/>
                  </a:cubicBezTo>
                  <a:close/>
                  <a:moveTo>
                    <a:pt x="277876" y="0"/>
                  </a:moveTo>
                  <a:cubicBezTo>
                    <a:pt x="124587" y="0"/>
                    <a:pt x="0" y="124587"/>
                    <a:pt x="0" y="277876"/>
                  </a:cubicBezTo>
                  <a:cubicBezTo>
                    <a:pt x="0" y="431165"/>
                    <a:pt x="124714" y="555752"/>
                    <a:pt x="277876" y="555752"/>
                  </a:cubicBezTo>
                  <a:cubicBezTo>
                    <a:pt x="431038" y="555752"/>
                    <a:pt x="555752" y="431165"/>
                    <a:pt x="555752" y="277876"/>
                  </a:cubicBezTo>
                  <a:cubicBezTo>
                    <a:pt x="555752" y="124587"/>
                    <a:pt x="431038" y="0"/>
                    <a:pt x="277876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7921" y="437642"/>
              <a:ext cx="1188339" cy="1188212"/>
            </a:xfrm>
            <a:custGeom>
              <a:avLst/>
              <a:gdLst/>
              <a:ahLst/>
              <a:cxnLst/>
              <a:rect l="l" t="t" r="r" b="b"/>
              <a:pathLst>
                <a:path w="1188339" h="1188212">
                  <a:moveTo>
                    <a:pt x="1115695" y="643890"/>
                  </a:moveTo>
                  <a:lnTo>
                    <a:pt x="1112393" y="652526"/>
                  </a:lnTo>
                  <a:lnTo>
                    <a:pt x="1013968" y="673735"/>
                  </a:lnTo>
                  <a:cubicBezTo>
                    <a:pt x="1000633" y="676656"/>
                    <a:pt x="990092" y="686689"/>
                    <a:pt x="986536" y="699897"/>
                  </a:cubicBezTo>
                  <a:cubicBezTo>
                    <a:pt x="977392" y="733679"/>
                    <a:pt x="963930" y="766191"/>
                    <a:pt x="946531" y="796417"/>
                  </a:cubicBezTo>
                  <a:cubicBezTo>
                    <a:pt x="939800" y="808228"/>
                    <a:pt x="940054" y="822833"/>
                    <a:pt x="947420" y="834263"/>
                  </a:cubicBezTo>
                  <a:lnTo>
                    <a:pt x="999490" y="915035"/>
                  </a:lnTo>
                  <a:cubicBezTo>
                    <a:pt x="1002030" y="918972"/>
                    <a:pt x="1001395" y="924052"/>
                    <a:pt x="998093" y="927354"/>
                  </a:cubicBezTo>
                  <a:lnTo>
                    <a:pt x="927608" y="997839"/>
                  </a:lnTo>
                  <a:cubicBezTo>
                    <a:pt x="924306" y="1001141"/>
                    <a:pt x="919099" y="1001649"/>
                    <a:pt x="915289" y="999109"/>
                  </a:cubicBezTo>
                  <a:lnTo>
                    <a:pt x="834644" y="947166"/>
                  </a:lnTo>
                  <a:cubicBezTo>
                    <a:pt x="823214" y="939800"/>
                    <a:pt x="808609" y="939419"/>
                    <a:pt x="796798" y="946150"/>
                  </a:cubicBezTo>
                  <a:cubicBezTo>
                    <a:pt x="766445" y="963549"/>
                    <a:pt x="733933" y="977011"/>
                    <a:pt x="700151" y="986155"/>
                  </a:cubicBezTo>
                  <a:cubicBezTo>
                    <a:pt x="687070" y="989711"/>
                    <a:pt x="676910" y="1000252"/>
                    <a:pt x="673989" y="1013587"/>
                  </a:cubicBezTo>
                  <a:lnTo>
                    <a:pt x="653669" y="1107440"/>
                  </a:lnTo>
                  <a:cubicBezTo>
                    <a:pt x="652653" y="1112012"/>
                    <a:pt x="648716" y="1115187"/>
                    <a:pt x="644017" y="1115187"/>
                  </a:cubicBezTo>
                  <a:lnTo>
                    <a:pt x="544322" y="1115187"/>
                  </a:lnTo>
                  <a:cubicBezTo>
                    <a:pt x="539750" y="1115187"/>
                    <a:pt x="535686" y="1111885"/>
                    <a:pt x="534670" y="1107440"/>
                  </a:cubicBezTo>
                  <a:lnTo>
                    <a:pt x="514350" y="1013587"/>
                  </a:lnTo>
                  <a:cubicBezTo>
                    <a:pt x="511429" y="1000252"/>
                    <a:pt x="501396" y="989711"/>
                    <a:pt x="488188" y="986155"/>
                  </a:cubicBezTo>
                  <a:cubicBezTo>
                    <a:pt x="454406" y="977011"/>
                    <a:pt x="421894" y="963549"/>
                    <a:pt x="391668" y="946150"/>
                  </a:cubicBezTo>
                  <a:lnTo>
                    <a:pt x="379730" y="941324"/>
                  </a:lnTo>
                  <a:cubicBezTo>
                    <a:pt x="366649" y="941324"/>
                    <a:pt x="359791" y="943229"/>
                    <a:pt x="353822" y="947166"/>
                  </a:cubicBezTo>
                  <a:lnTo>
                    <a:pt x="273050" y="999109"/>
                  </a:lnTo>
                  <a:cubicBezTo>
                    <a:pt x="269113" y="1001649"/>
                    <a:pt x="263906" y="1001141"/>
                    <a:pt x="260731" y="997839"/>
                  </a:cubicBezTo>
                  <a:lnTo>
                    <a:pt x="190246" y="927354"/>
                  </a:lnTo>
                  <a:cubicBezTo>
                    <a:pt x="186944" y="924052"/>
                    <a:pt x="186436" y="918845"/>
                    <a:pt x="188976" y="915035"/>
                  </a:cubicBezTo>
                  <a:lnTo>
                    <a:pt x="240919" y="834263"/>
                  </a:lnTo>
                  <a:cubicBezTo>
                    <a:pt x="248285" y="822833"/>
                    <a:pt x="248666" y="808228"/>
                    <a:pt x="241935" y="796417"/>
                  </a:cubicBezTo>
                  <a:cubicBezTo>
                    <a:pt x="224409" y="766191"/>
                    <a:pt x="210947" y="733679"/>
                    <a:pt x="201930" y="699897"/>
                  </a:cubicBezTo>
                  <a:cubicBezTo>
                    <a:pt x="198374" y="686689"/>
                    <a:pt x="187833" y="676656"/>
                    <a:pt x="174498" y="673735"/>
                  </a:cubicBezTo>
                  <a:lnTo>
                    <a:pt x="80645" y="653415"/>
                  </a:lnTo>
                  <a:cubicBezTo>
                    <a:pt x="76073" y="652399"/>
                    <a:pt x="72898" y="648335"/>
                    <a:pt x="72898" y="643763"/>
                  </a:cubicBezTo>
                  <a:lnTo>
                    <a:pt x="72898" y="544195"/>
                  </a:lnTo>
                  <a:cubicBezTo>
                    <a:pt x="72898" y="539623"/>
                    <a:pt x="76200" y="535559"/>
                    <a:pt x="80645" y="534543"/>
                  </a:cubicBezTo>
                  <a:lnTo>
                    <a:pt x="174498" y="514223"/>
                  </a:lnTo>
                  <a:cubicBezTo>
                    <a:pt x="187833" y="511302"/>
                    <a:pt x="198374" y="501269"/>
                    <a:pt x="201930" y="488188"/>
                  </a:cubicBezTo>
                  <a:cubicBezTo>
                    <a:pt x="211074" y="454406"/>
                    <a:pt x="224536" y="421894"/>
                    <a:pt x="241935" y="391541"/>
                  </a:cubicBezTo>
                  <a:cubicBezTo>
                    <a:pt x="248666" y="379730"/>
                    <a:pt x="248412" y="365125"/>
                    <a:pt x="240919" y="353695"/>
                  </a:cubicBezTo>
                  <a:lnTo>
                    <a:pt x="188976" y="272923"/>
                  </a:lnTo>
                  <a:cubicBezTo>
                    <a:pt x="186436" y="268986"/>
                    <a:pt x="186944" y="263779"/>
                    <a:pt x="190246" y="260604"/>
                  </a:cubicBezTo>
                  <a:lnTo>
                    <a:pt x="260731" y="190119"/>
                  </a:lnTo>
                  <a:cubicBezTo>
                    <a:pt x="264033" y="186817"/>
                    <a:pt x="269240" y="186309"/>
                    <a:pt x="273050" y="188722"/>
                  </a:cubicBezTo>
                  <a:lnTo>
                    <a:pt x="353822" y="240792"/>
                  </a:lnTo>
                  <a:cubicBezTo>
                    <a:pt x="365252" y="248158"/>
                    <a:pt x="379857" y="248539"/>
                    <a:pt x="391668" y="241681"/>
                  </a:cubicBezTo>
                  <a:cubicBezTo>
                    <a:pt x="421894" y="224282"/>
                    <a:pt x="454406" y="210820"/>
                    <a:pt x="488188" y="201676"/>
                  </a:cubicBezTo>
                  <a:cubicBezTo>
                    <a:pt x="501396" y="198120"/>
                    <a:pt x="511429" y="187579"/>
                    <a:pt x="514350" y="174244"/>
                  </a:cubicBezTo>
                  <a:lnTo>
                    <a:pt x="534670" y="80391"/>
                  </a:lnTo>
                  <a:cubicBezTo>
                    <a:pt x="535686" y="75819"/>
                    <a:pt x="539750" y="72644"/>
                    <a:pt x="544322" y="72644"/>
                  </a:cubicBezTo>
                  <a:lnTo>
                    <a:pt x="644017" y="72644"/>
                  </a:lnTo>
                  <a:cubicBezTo>
                    <a:pt x="648716" y="72644"/>
                    <a:pt x="652653" y="75946"/>
                    <a:pt x="653669" y="80391"/>
                  </a:cubicBezTo>
                  <a:lnTo>
                    <a:pt x="673989" y="174244"/>
                  </a:lnTo>
                  <a:cubicBezTo>
                    <a:pt x="676910" y="187579"/>
                    <a:pt x="686943" y="198120"/>
                    <a:pt x="700151" y="201676"/>
                  </a:cubicBezTo>
                  <a:cubicBezTo>
                    <a:pt x="733933" y="210820"/>
                    <a:pt x="766445" y="224282"/>
                    <a:pt x="796798" y="241681"/>
                  </a:cubicBezTo>
                  <a:cubicBezTo>
                    <a:pt x="808609" y="248539"/>
                    <a:pt x="823214" y="248158"/>
                    <a:pt x="834644" y="240792"/>
                  </a:cubicBezTo>
                  <a:lnTo>
                    <a:pt x="915289" y="188722"/>
                  </a:lnTo>
                  <a:cubicBezTo>
                    <a:pt x="919226" y="186182"/>
                    <a:pt x="924433" y="186817"/>
                    <a:pt x="927608" y="190119"/>
                  </a:cubicBezTo>
                  <a:lnTo>
                    <a:pt x="998093" y="260604"/>
                  </a:lnTo>
                  <a:cubicBezTo>
                    <a:pt x="1001395" y="263906"/>
                    <a:pt x="1001903" y="269113"/>
                    <a:pt x="999490" y="272923"/>
                  </a:cubicBezTo>
                  <a:lnTo>
                    <a:pt x="947420" y="353695"/>
                  </a:lnTo>
                  <a:cubicBezTo>
                    <a:pt x="940054" y="365125"/>
                    <a:pt x="939673" y="379730"/>
                    <a:pt x="946531" y="391541"/>
                  </a:cubicBezTo>
                  <a:cubicBezTo>
                    <a:pt x="963930" y="421894"/>
                    <a:pt x="977519" y="454406"/>
                    <a:pt x="986536" y="488188"/>
                  </a:cubicBezTo>
                  <a:cubicBezTo>
                    <a:pt x="990092" y="501269"/>
                    <a:pt x="1000633" y="511429"/>
                    <a:pt x="1013968" y="514223"/>
                  </a:cubicBezTo>
                  <a:lnTo>
                    <a:pt x="1107821" y="534543"/>
                  </a:lnTo>
                  <a:cubicBezTo>
                    <a:pt x="1112393" y="535559"/>
                    <a:pt x="1115568" y="539623"/>
                    <a:pt x="1115568" y="544195"/>
                  </a:cubicBezTo>
                  <a:close/>
                  <a:moveTo>
                    <a:pt x="1123315" y="463423"/>
                  </a:moveTo>
                  <a:lnTo>
                    <a:pt x="1050544" y="447675"/>
                  </a:lnTo>
                  <a:cubicBezTo>
                    <a:pt x="1042543" y="422656"/>
                    <a:pt x="1032383" y="398272"/>
                    <a:pt x="1020445" y="374904"/>
                  </a:cubicBezTo>
                  <a:lnTo>
                    <a:pt x="1060831" y="312293"/>
                  </a:lnTo>
                  <a:cubicBezTo>
                    <a:pt x="1081786" y="279781"/>
                    <a:pt x="1077087" y="236347"/>
                    <a:pt x="1049782" y="209169"/>
                  </a:cubicBezTo>
                  <a:lnTo>
                    <a:pt x="979297" y="138684"/>
                  </a:lnTo>
                  <a:cubicBezTo>
                    <a:pt x="951992" y="111379"/>
                    <a:pt x="908558" y="106680"/>
                    <a:pt x="876046" y="127635"/>
                  </a:cubicBezTo>
                  <a:lnTo>
                    <a:pt x="813435" y="168021"/>
                  </a:lnTo>
                  <a:cubicBezTo>
                    <a:pt x="790067" y="155956"/>
                    <a:pt x="765683" y="145923"/>
                    <a:pt x="740664" y="137922"/>
                  </a:cubicBezTo>
                  <a:lnTo>
                    <a:pt x="724916" y="65151"/>
                  </a:lnTo>
                  <a:cubicBezTo>
                    <a:pt x="716788" y="27432"/>
                    <a:pt x="682752" y="0"/>
                    <a:pt x="644144" y="0"/>
                  </a:cubicBezTo>
                  <a:lnTo>
                    <a:pt x="544322" y="0"/>
                  </a:lnTo>
                  <a:cubicBezTo>
                    <a:pt x="505714" y="0"/>
                    <a:pt x="471678" y="27432"/>
                    <a:pt x="463550" y="65151"/>
                  </a:cubicBezTo>
                  <a:lnTo>
                    <a:pt x="447802" y="137922"/>
                  </a:lnTo>
                  <a:cubicBezTo>
                    <a:pt x="422783" y="145923"/>
                    <a:pt x="398399" y="156083"/>
                    <a:pt x="375031" y="168021"/>
                  </a:cubicBezTo>
                  <a:lnTo>
                    <a:pt x="312420" y="127635"/>
                  </a:lnTo>
                  <a:cubicBezTo>
                    <a:pt x="279908" y="106680"/>
                    <a:pt x="236601" y="111379"/>
                    <a:pt x="209169" y="138684"/>
                  </a:cubicBezTo>
                  <a:lnTo>
                    <a:pt x="138684" y="209169"/>
                  </a:lnTo>
                  <a:cubicBezTo>
                    <a:pt x="111379" y="236474"/>
                    <a:pt x="106680" y="279908"/>
                    <a:pt x="127635" y="312293"/>
                  </a:cubicBezTo>
                  <a:lnTo>
                    <a:pt x="168021" y="374904"/>
                  </a:lnTo>
                  <a:cubicBezTo>
                    <a:pt x="155956" y="398272"/>
                    <a:pt x="145923" y="422529"/>
                    <a:pt x="137922" y="447675"/>
                  </a:cubicBezTo>
                  <a:lnTo>
                    <a:pt x="65151" y="463423"/>
                  </a:lnTo>
                  <a:cubicBezTo>
                    <a:pt x="27305" y="471551"/>
                    <a:pt x="0" y="505587"/>
                    <a:pt x="0" y="544195"/>
                  </a:cubicBezTo>
                  <a:lnTo>
                    <a:pt x="0" y="643890"/>
                  </a:lnTo>
                  <a:cubicBezTo>
                    <a:pt x="0" y="682498"/>
                    <a:pt x="27432" y="716534"/>
                    <a:pt x="65151" y="724662"/>
                  </a:cubicBezTo>
                  <a:lnTo>
                    <a:pt x="137922" y="740410"/>
                  </a:lnTo>
                  <a:cubicBezTo>
                    <a:pt x="145923" y="765429"/>
                    <a:pt x="156083" y="789813"/>
                    <a:pt x="168021" y="813181"/>
                  </a:cubicBezTo>
                  <a:lnTo>
                    <a:pt x="127635" y="875792"/>
                  </a:lnTo>
                  <a:cubicBezTo>
                    <a:pt x="106680" y="908304"/>
                    <a:pt x="111379" y="951611"/>
                    <a:pt x="138684" y="978916"/>
                  </a:cubicBezTo>
                  <a:lnTo>
                    <a:pt x="209169" y="1049401"/>
                  </a:lnTo>
                  <a:cubicBezTo>
                    <a:pt x="236474" y="1076706"/>
                    <a:pt x="279908" y="1081278"/>
                    <a:pt x="312420" y="1060450"/>
                  </a:cubicBezTo>
                  <a:lnTo>
                    <a:pt x="375031" y="1020191"/>
                  </a:lnTo>
                  <a:cubicBezTo>
                    <a:pt x="398399" y="1032256"/>
                    <a:pt x="422783" y="1042289"/>
                    <a:pt x="447802" y="1050290"/>
                  </a:cubicBezTo>
                  <a:lnTo>
                    <a:pt x="463550" y="1123061"/>
                  </a:lnTo>
                  <a:cubicBezTo>
                    <a:pt x="471678" y="1160907"/>
                    <a:pt x="505714" y="1188212"/>
                    <a:pt x="544322" y="1188212"/>
                  </a:cubicBezTo>
                  <a:lnTo>
                    <a:pt x="644017" y="1188212"/>
                  </a:lnTo>
                  <a:cubicBezTo>
                    <a:pt x="682625" y="1188212"/>
                    <a:pt x="716661" y="1160780"/>
                    <a:pt x="724789" y="1123061"/>
                  </a:cubicBezTo>
                  <a:lnTo>
                    <a:pt x="740537" y="1050290"/>
                  </a:lnTo>
                  <a:cubicBezTo>
                    <a:pt x="765556" y="1042289"/>
                    <a:pt x="789940" y="1032129"/>
                    <a:pt x="813308" y="1020191"/>
                  </a:cubicBezTo>
                  <a:lnTo>
                    <a:pt x="875919" y="1060450"/>
                  </a:lnTo>
                  <a:cubicBezTo>
                    <a:pt x="908431" y="1081405"/>
                    <a:pt x="951738" y="1076833"/>
                    <a:pt x="979170" y="1049401"/>
                  </a:cubicBezTo>
                  <a:lnTo>
                    <a:pt x="1049655" y="978916"/>
                  </a:lnTo>
                  <a:cubicBezTo>
                    <a:pt x="1076960" y="951611"/>
                    <a:pt x="1081659" y="908177"/>
                    <a:pt x="1060704" y="875792"/>
                  </a:cubicBezTo>
                  <a:lnTo>
                    <a:pt x="1020318" y="813181"/>
                  </a:lnTo>
                  <a:cubicBezTo>
                    <a:pt x="1032383" y="789813"/>
                    <a:pt x="1042416" y="765429"/>
                    <a:pt x="1050417" y="740410"/>
                  </a:cubicBezTo>
                  <a:lnTo>
                    <a:pt x="1123188" y="724662"/>
                  </a:lnTo>
                  <a:cubicBezTo>
                    <a:pt x="1160907" y="716534"/>
                    <a:pt x="1188339" y="682498"/>
                    <a:pt x="1188339" y="643890"/>
                  </a:cubicBezTo>
                  <a:lnTo>
                    <a:pt x="1188339" y="544195"/>
                  </a:lnTo>
                  <a:cubicBezTo>
                    <a:pt x="1188339" y="505587"/>
                    <a:pt x="1160907" y="471551"/>
                    <a:pt x="1123188" y="46342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6769" y="63500"/>
              <a:ext cx="2109978" cy="2425192"/>
            </a:xfrm>
            <a:custGeom>
              <a:avLst/>
              <a:gdLst/>
              <a:ahLst/>
              <a:cxnLst/>
              <a:rect l="l" t="t" r="r" b="b"/>
              <a:pathLst>
                <a:path w="2109978" h="2425192">
                  <a:moveTo>
                    <a:pt x="1156716" y="72771"/>
                  </a:moveTo>
                  <a:cubicBezTo>
                    <a:pt x="1633982" y="72771"/>
                    <a:pt x="2037207" y="461010"/>
                    <a:pt x="2037207" y="920496"/>
                  </a:cubicBezTo>
                  <a:cubicBezTo>
                    <a:pt x="2037207" y="1173734"/>
                    <a:pt x="1908175" y="1513078"/>
                    <a:pt x="1716278" y="1764919"/>
                  </a:cubicBezTo>
                  <a:cubicBezTo>
                    <a:pt x="1686306" y="1804162"/>
                    <a:pt x="1669796" y="1853438"/>
                    <a:pt x="1669796" y="1903603"/>
                  </a:cubicBezTo>
                  <a:lnTo>
                    <a:pt x="1669796" y="2315972"/>
                  </a:lnTo>
                  <a:cubicBezTo>
                    <a:pt x="1669796" y="2336038"/>
                    <a:pt x="1653540" y="2352294"/>
                    <a:pt x="1633474" y="2352294"/>
                  </a:cubicBezTo>
                  <a:lnTo>
                    <a:pt x="831977" y="2352294"/>
                  </a:lnTo>
                  <a:cubicBezTo>
                    <a:pt x="811911" y="2352294"/>
                    <a:pt x="795655" y="2336038"/>
                    <a:pt x="795655" y="2315972"/>
                  </a:cubicBezTo>
                  <a:lnTo>
                    <a:pt x="795655" y="2039239"/>
                  </a:lnTo>
                  <a:cubicBezTo>
                    <a:pt x="795655" y="2028698"/>
                    <a:pt x="791083" y="2018665"/>
                    <a:pt x="783082" y="2011807"/>
                  </a:cubicBezTo>
                  <a:cubicBezTo>
                    <a:pt x="776478" y="2005965"/>
                    <a:pt x="767969" y="2002917"/>
                    <a:pt x="759333" y="2002917"/>
                  </a:cubicBezTo>
                  <a:lnTo>
                    <a:pt x="755904" y="2003044"/>
                  </a:lnTo>
                  <a:lnTo>
                    <a:pt x="515366" y="2038096"/>
                  </a:lnTo>
                  <a:cubicBezTo>
                    <a:pt x="509016" y="2038985"/>
                    <a:pt x="502539" y="2039493"/>
                    <a:pt x="496189" y="2039493"/>
                  </a:cubicBezTo>
                  <a:cubicBezTo>
                    <a:pt x="467868" y="2039493"/>
                    <a:pt x="440563" y="2030349"/>
                    <a:pt x="417576" y="2012950"/>
                  </a:cubicBezTo>
                  <a:cubicBezTo>
                    <a:pt x="389509" y="1991614"/>
                    <a:pt x="371475" y="1960626"/>
                    <a:pt x="367030" y="1925701"/>
                  </a:cubicBezTo>
                  <a:lnTo>
                    <a:pt x="308737" y="1472438"/>
                  </a:lnTo>
                  <a:cubicBezTo>
                    <a:pt x="306451" y="1454277"/>
                    <a:pt x="290957" y="1440688"/>
                    <a:pt x="272669" y="1440688"/>
                  </a:cubicBezTo>
                  <a:lnTo>
                    <a:pt x="146812" y="1440688"/>
                  </a:lnTo>
                  <a:cubicBezTo>
                    <a:pt x="122936" y="1440688"/>
                    <a:pt x="101473" y="1428496"/>
                    <a:pt x="89281" y="1408049"/>
                  </a:cubicBezTo>
                  <a:cubicBezTo>
                    <a:pt x="77089" y="1387602"/>
                    <a:pt x="76454" y="1362964"/>
                    <a:pt x="87757" y="1341882"/>
                  </a:cubicBezTo>
                  <a:lnTo>
                    <a:pt x="225425" y="1084961"/>
                  </a:lnTo>
                  <a:cubicBezTo>
                    <a:pt x="271907" y="998474"/>
                    <a:pt x="302768" y="902843"/>
                    <a:pt x="317119" y="800735"/>
                  </a:cubicBezTo>
                  <a:cubicBezTo>
                    <a:pt x="345440" y="600456"/>
                    <a:pt x="445262" y="416433"/>
                    <a:pt x="598424" y="282448"/>
                  </a:cubicBezTo>
                  <a:cubicBezTo>
                    <a:pt x="752856" y="147193"/>
                    <a:pt x="951103" y="72771"/>
                    <a:pt x="1156716" y="72771"/>
                  </a:cubicBezTo>
                  <a:close/>
                  <a:moveTo>
                    <a:pt x="1152906" y="0"/>
                  </a:moveTo>
                  <a:cubicBezTo>
                    <a:pt x="931037" y="889"/>
                    <a:pt x="717296" y="81661"/>
                    <a:pt x="550418" y="227711"/>
                  </a:cubicBezTo>
                  <a:cubicBezTo>
                    <a:pt x="384429" y="373126"/>
                    <a:pt x="275971" y="573024"/>
                    <a:pt x="245110" y="790448"/>
                  </a:cubicBezTo>
                  <a:cubicBezTo>
                    <a:pt x="231902" y="884047"/>
                    <a:pt x="203708" y="971550"/>
                    <a:pt x="161290" y="1050544"/>
                  </a:cubicBezTo>
                  <a:lnTo>
                    <a:pt x="23495" y="1307338"/>
                  </a:lnTo>
                  <a:cubicBezTo>
                    <a:pt x="0" y="1351153"/>
                    <a:pt x="1270" y="1402588"/>
                    <a:pt x="26670" y="1445260"/>
                  </a:cubicBezTo>
                  <a:cubicBezTo>
                    <a:pt x="52070" y="1487932"/>
                    <a:pt x="97028" y="1513332"/>
                    <a:pt x="146685" y="1513332"/>
                  </a:cubicBezTo>
                  <a:lnTo>
                    <a:pt x="240538" y="1513332"/>
                  </a:lnTo>
                  <a:lnTo>
                    <a:pt x="294767" y="1934845"/>
                  </a:lnTo>
                  <a:cubicBezTo>
                    <a:pt x="301752" y="1989328"/>
                    <a:pt x="329692" y="2037588"/>
                    <a:pt x="373507" y="2070862"/>
                  </a:cubicBezTo>
                  <a:cubicBezTo>
                    <a:pt x="409321" y="2098040"/>
                    <a:pt x="451866" y="2112264"/>
                    <a:pt x="495935" y="2112264"/>
                  </a:cubicBezTo>
                  <a:cubicBezTo>
                    <a:pt x="505841" y="2112264"/>
                    <a:pt x="515747" y="2111502"/>
                    <a:pt x="525653" y="2110105"/>
                  </a:cubicBezTo>
                  <a:lnTo>
                    <a:pt x="722757" y="2081403"/>
                  </a:lnTo>
                  <a:lnTo>
                    <a:pt x="722757" y="2316099"/>
                  </a:lnTo>
                  <a:cubicBezTo>
                    <a:pt x="722757" y="2376170"/>
                    <a:pt x="771652" y="2425065"/>
                    <a:pt x="831596" y="2425192"/>
                  </a:cubicBezTo>
                  <a:lnTo>
                    <a:pt x="1633728" y="2425192"/>
                  </a:lnTo>
                  <a:cubicBezTo>
                    <a:pt x="1693799" y="2425065"/>
                    <a:pt x="1742567" y="2376170"/>
                    <a:pt x="1742567" y="2316099"/>
                  </a:cubicBezTo>
                  <a:lnTo>
                    <a:pt x="1742567" y="1903603"/>
                  </a:lnTo>
                  <a:cubicBezTo>
                    <a:pt x="1742567" y="1869313"/>
                    <a:pt x="1753743" y="1835658"/>
                    <a:pt x="1774190" y="1808988"/>
                  </a:cubicBezTo>
                  <a:cubicBezTo>
                    <a:pt x="1974977" y="1545463"/>
                    <a:pt x="2109978" y="1188466"/>
                    <a:pt x="2109978" y="920496"/>
                  </a:cubicBezTo>
                  <a:cubicBezTo>
                    <a:pt x="2109978" y="676148"/>
                    <a:pt x="2008124" y="444754"/>
                    <a:pt x="1823339" y="268986"/>
                  </a:cubicBezTo>
                  <a:cubicBezTo>
                    <a:pt x="1644650" y="98933"/>
                    <a:pt x="1403223" y="1016"/>
                    <a:pt x="11605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sp>
        <p:nvSpPr>
          <p:cNvPr id="13" name="Freeform 13"/>
          <p:cNvSpPr/>
          <p:nvPr/>
        </p:nvSpPr>
        <p:spPr>
          <a:xfrm>
            <a:off x="884936" y="3700272"/>
            <a:ext cx="1018032" cy="950976"/>
          </a:xfrm>
          <a:custGeom>
            <a:avLst/>
            <a:gdLst/>
            <a:ahLst/>
            <a:cxnLst/>
            <a:rect l="l" t="t" r="r" b="b"/>
            <a:pathLst>
              <a:path w="1527048" h="1426464">
                <a:moveTo>
                  <a:pt x="0" y="0"/>
                </a:moveTo>
                <a:lnTo>
                  <a:pt x="1527048" y="0"/>
                </a:lnTo>
                <a:lnTo>
                  <a:pt x="1527048" y="1426464"/>
                </a:lnTo>
                <a:lnTo>
                  <a:pt x="0" y="1426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14" name="Freeform 14"/>
          <p:cNvSpPr/>
          <p:nvPr/>
        </p:nvSpPr>
        <p:spPr>
          <a:xfrm>
            <a:off x="933704" y="4783328"/>
            <a:ext cx="978408" cy="913384"/>
          </a:xfrm>
          <a:custGeom>
            <a:avLst/>
            <a:gdLst/>
            <a:ahLst/>
            <a:cxnLst/>
            <a:rect l="l" t="t" r="r" b="b"/>
            <a:pathLst>
              <a:path w="1467612" h="1370076">
                <a:moveTo>
                  <a:pt x="0" y="0"/>
                </a:moveTo>
                <a:lnTo>
                  <a:pt x="1467612" y="0"/>
                </a:lnTo>
                <a:lnTo>
                  <a:pt x="1467612" y="1370076"/>
                </a:lnTo>
                <a:lnTo>
                  <a:pt x="0" y="1370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15" name="Freeform 15"/>
          <p:cNvSpPr/>
          <p:nvPr/>
        </p:nvSpPr>
        <p:spPr>
          <a:xfrm>
            <a:off x="923544" y="2629408"/>
            <a:ext cx="874776" cy="938784"/>
          </a:xfrm>
          <a:custGeom>
            <a:avLst/>
            <a:gdLst/>
            <a:ahLst/>
            <a:cxnLst/>
            <a:rect l="l" t="t" r="r" b="b"/>
            <a:pathLst>
              <a:path w="1312164" h="1408176">
                <a:moveTo>
                  <a:pt x="0" y="0"/>
                </a:moveTo>
                <a:lnTo>
                  <a:pt x="1312164" y="0"/>
                </a:lnTo>
                <a:lnTo>
                  <a:pt x="1312164" y="1408176"/>
                </a:lnTo>
                <a:lnTo>
                  <a:pt x="0" y="14081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16" name="Freeform 16"/>
          <p:cNvSpPr/>
          <p:nvPr/>
        </p:nvSpPr>
        <p:spPr>
          <a:xfrm>
            <a:off x="923544" y="1641856"/>
            <a:ext cx="895096" cy="844296"/>
          </a:xfrm>
          <a:custGeom>
            <a:avLst/>
            <a:gdLst/>
            <a:ahLst/>
            <a:cxnLst/>
            <a:rect l="l" t="t" r="r" b="b"/>
            <a:pathLst>
              <a:path w="1342644" h="1266444">
                <a:moveTo>
                  <a:pt x="0" y="0"/>
                </a:moveTo>
                <a:lnTo>
                  <a:pt x="1342644" y="0"/>
                </a:lnTo>
                <a:lnTo>
                  <a:pt x="1342644" y="1266444"/>
                </a:lnTo>
                <a:lnTo>
                  <a:pt x="0" y="1266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17" name="Group 17"/>
          <p:cNvGrpSpPr/>
          <p:nvPr/>
        </p:nvGrpSpPr>
        <p:grpSpPr>
          <a:xfrm>
            <a:off x="6967441" y="1700956"/>
            <a:ext cx="4655623" cy="3025661"/>
            <a:chOff x="0" y="0"/>
            <a:chExt cx="1839258" cy="15186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39258" cy="1518606"/>
            </a:xfrm>
            <a:custGeom>
              <a:avLst/>
              <a:gdLst/>
              <a:ahLst/>
              <a:cxnLst/>
              <a:rect l="l" t="t" r="r" b="b"/>
              <a:pathLst>
                <a:path w="1839258" h="1518606">
                  <a:moveTo>
                    <a:pt x="0" y="0"/>
                  </a:moveTo>
                  <a:lnTo>
                    <a:pt x="1839258" y="0"/>
                  </a:lnTo>
                  <a:lnTo>
                    <a:pt x="1839258" y="1518606"/>
                  </a:lnTo>
                  <a:lnTo>
                    <a:pt x="0" y="1518606"/>
                  </a:lnTo>
                  <a:close/>
                </a:path>
              </a:pathLst>
            </a:custGeom>
            <a:solidFill>
              <a:srgbClr val="FBE3FA"/>
            </a:solidFill>
          </p:spPr>
          <p:txBody>
            <a:bodyPr/>
            <a:lstStyle/>
            <a:p>
              <a:endParaRPr lang="cs-CZ" sz="933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839258" cy="15567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29"/>
                </a:lnSpc>
              </a:pPr>
              <a:endParaRPr sz="933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84229" y="1769955"/>
            <a:ext cx="3611969" cy="45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en-US" sz="2639" spc="5">
                <a:latin typeface="Poppins"/>
              </a:rPr>
              <a:t>VÝVOJ PRODUKTU 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84229" y="4869097"/>
            <a:ext cx="4510161" cy="45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en-US" sz="2639" spc="7">
                <a:latin typeface="Poppins"/>
              </a:rPr>
              <a:t>SOFT SKILLS PRO INOVACE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84229" y="2523631"/>
            <a:ext cx="4178592" cy="72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4"/>
              </a:lnSpc>
            </a:pPr>
            <a:r>
              <a:rPr lang="en-US" sz="2641" spc="5">
                <a:latin typeface="Poppins"/>
              </a:rPr>
              <a:t>NOVÉ TECHNOLOGIE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5800" y="842226"/>
            <a:ext cx="9981577" cy="451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2"/>
              </a:lnSpc>
            </a:pPr>
            <a:r>
              <a:rPr lang="en-US" sz="2665" spc="-15" dirty="0">
                <a:latin typeface="Poppins Bold"/>
              </a:rPr>
              <a:t>VZDĚLÁVACÍ OBLASTI |</a:t>
            </a:r>
            <a:r>
              <a:rPr lang="en-US" sz="2665" spc="-15" dirty="0">
                <a:solidFill>
                  <a:srgbClr val="AB208E"/>
                </a:solidFill>
                <a:latin typeface="Poppins Bold"/>
              </a:rPr>
              <a:t> BRAIN4INDUSTRY A</a:t>
            </a:r>
            <a:r>
              <a:rPr lang="cs-CZ" sz="2665" spc="-15" dirty="0">
                <a:solidFill>
                  <a:srgbClr val="AB208E"/>
                </a:solidFill>
                <a:latin typeface="Poppins Bold"/>
              </a:rPr>
              <a:t>CADEMY</a:t>
            </a:r>
            <a:endParaRPr lang="en-US" sz="2665" spc="-15" dirty="0">
              <a:solidFill>
                <a:srgbClr val="AB208E"/>
              </a:solidFill>
              <a:latin typeface="Poppi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079317" y="1738477"/>
            <a:ext cx="4303657" cy="262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275" lvl="1" indent="-179638">
              <a:lnSpc>
                <a:spcPts val="3528"/>
              </a:lnSpc>
              <a:buFont typeface="Arial"/>
              <a:buChar char="•"/>
            </a:pPr>
            <a:r>
              <a:rPr lang="en-US" sz="1333" spc="-9" dirty="0">
                <a:latin typeface="Poppins"/>
              </a:rPr>
              <a:t>PŘEDÁVÁME APLIKAČNĚ ORIENTOVANÉ KNOW-HOW A ZNALOSTI, KTERÉ ODPOVÍDAJÍ STATE-OF-THE-ART V DANÝCH OBORECH</a:t>
            </a:r>
          </a:p>
          <a:p>
            <a:pPr marL="359275" lvl="1" indent="-179638">
              <a:lnSpc>
                <a:spcPts val="3528"/>
              </a:lnSpc>
              <a:buFont typeface="Arial"/>
              <a:buChar char="•"/>
            </a:pPr>
            <a:r>
              <a:rPr lang="en-US" sz="1333" spc="-9" dirty="0">
                <a:latin typeface="Poppins"/>
              </a:rPr>
              <a:t>VZDĚLÁVACÍ OBLASTI VYCHÁZÍ Z NAŠICH NEJSILNĚJŠÍCH KOMPETENCÍ </a:t>
            </a:r>
          </a:p>
          <a:p>
            <a:pPr marL="359621" lvl="1" indent="-179810">
              <a:lnSpc>
                <a:spcPts val="3531"/>
              </a:lnSpc>
              <a:buFont typeface="Arial"/>
              <a:buChar char="•"/>
            </a:pPr>
            <a:r>
              <a:rPr lang="en-US" sz="1333" spc="-8" dirty="0">
                <a:latin typeface="Poppins"/>
              </a:rPr>
              <a:t>ZNÁME NEJNOVĚJŠÍ TRENDY A MOŽNOSTI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84229" y="3833751"/>
            <a:ext cx="3611969" cy="45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en-US" sz="2639" spc="5">
                <a:latin typeface="Poppins"/>
              </a:rPr>
              <a:t>DIGITALIZACE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70664" cy="6858000"/>
          </a:xfrm>
          <a:custGeom>
            <a:avLst/>
            <a:gdLst/>
            <a:ahLst/>
            <a:cxnLst/>
            <a:rect l="l" t="t" r="r" b="b"/>
            <a:pathLst>
              <a:path w="18255996" h="10287000">
                <a:moveTo>
                  <a:pt x="0" y="0"/>
                </a:moveTo>
                <a:lnTo>
                  <a:pt x="18255996" y="0"/>
                </a:lnTo>
                <a:lnTo>
                  <a:pt x="182559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176" t="-28170" r="-8361" b="-12121"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1018" y="1936471"/>
            <a:ext cx="683279" cy="684321"/>
            <a:chOff x="0" y="0"/>
            <a:chExt cx="1024928" cy="1026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4890" cy="1026541"/>
            </a:xfrm>
            <a:custGeom>
              <a:avLst/>
              <a:gdLst/>
              <a:ahLst/>
              <a:cxnLst/>
              <a:rect l="l" t="t" r="r" b="b"/>
              <a:pathLst>
                <a:path w="1024890" h="1026541">
                  <a:moveTo>
                    <a:pt x="623443" y="153924"/>
                  </a:moveTo>
                  <a:cubicBezTo>
                    <a:pt x="637540" y="153924"/>
                    <a:pt x="649097" y="165481"/>
                    <a:pt x="649097" y="179578"/>
                  </a:cubicBezTo>
                  <a:cubicBezTo>
                    <a:pt x="649097" y="193675"/>
                    <a:pt x="637540" y="205232"/>
                    <a:pt x="623443" y="205232"/>
                  </a:cubicBezTo>
                  <a:cubicBezTo>
                    <a:pt x="609346" y="205232"/>
                    <a:pt x="597789" y="193675"/>
                    <a:pt x="597789" y="179578"/>
                  </a:cubicBezTo>
                  <a:cubicBezTo>
                    <a:pt x="597789" y="165481"/>
                    <a:pt x="609346" y="153924"/>
                    <a:pt x="623443" y="153924"/>
                  </a:cubicBezTo>
                  <a:close/>
                  <a:moveTo>
                    <a:pt x="315976" y="290830"/>
                  </a:moveTo>
                  <a:cubicBezTo>
                    <a:pt x="330073" y="290830"/>
                    <a:pt x="341630" y="302387"/>
                    <a:pt x="341630" y="316484"/>
                  </a:cubicBezTo>
                  <a:cubicBezTo>
                    <a:pt x="341630" y="330581"/>
                    <a:pt x="330073" y="342138"/>
                    <a:pt x="315976" y="342138"/>
                  </a:cubicBezTo>
                  <a:cubicBezTo>
                    <a:pt x="301879" y="342138"/>
                    <a:pt x="290322" y="330581"/>
                    <a:pt x="290322" y="316484"/>
                  </a:cubicBezTo>
                  <a:lnTo>
                    <a:pt x="291211" y="308737"/>
                  </a:lnTo>
                  <a:lnTo>
                    <a:pt x="304927" y="293370"/>
                  </a:lnTo>
                  <a:cubicBezTo>
                    <a:pt x="308356" y="291719"/>
                    <a:pt x="311912" y="290830"/>
                    <a:pt x="315976" y="290830"/>
                  </a:cubicBezTo>
                  <a:close/>
                  <a:moveTo>
                    <a:pt x="555117" y="324993"/>
                  </a:moveTo>
                  <a:cubicBezTo>
                    <a:pt x="569214" y="324993"/>
                    <a:pt x="580771" y="336550"/>
                    <a:pt x="580771" y="350647"/>
                  </a:cubicBezTo>
                  <a:cubicBezTo>
                    <a:pt x="580771" y="364744"/>
                    <a:pt x="569214" y="376301"/>
                    <a:pt x="555117" y="376301"/>
                  </a:cubicBezTo>
                  <a:cubicBezTo>
                    <a:pt x="541020" y="376301"/>
                    <a:pt x="529463" y="364744"/>
                    <a:pt x="529463" y="350647"/>
                  </a:cubicBezTo>
                  <a:cubicBezTo>
                    <a:pt x="529463" y="336550"/>
                    <a:pt x="541020" y="324993"/>
                    <a:pt x="555117" y="324993"/>
                  </a:cubicBezTo>
                  <a:close/>
                  <a:moveTo>
                    <a:pt x="845566" y="410591"/>
                  </a:moveTo>
                  <a:cubicBezTo>
                    <a:pt x="859663" y="410591"/>
                    <a:pt x="871220" y="422148"/>
                    <a:pt x="871220" y="436245"/>
                  </a:cubicBezTo>
                  <a:cubicBezTo>
                    <a:pt x="871220" y="450342"/>
                    <a:pt x="859663" y="461899"/>
                    <a:pt x="845566" y="461899"/>
                  </a:cubicBezTo>
                  <a:cubicBezTo>
                    <a:pt x="831469" y="461899"/>
                    <a:pt x="819912" y="450342"/>
                    <a:pt x="819912" y="436245"/>
                  </a:cubicBezTo>
                  <a:cubicBezTo>
                    <a:pt x="819912" y="422148"/>
                    <a:pt x="831469" y="410591"/>
                    <a:pt x="845566" y="410591"/>
                  </a:cubicBezTo>
                  <a:close/>
                  <a:moveTo>
                    <a:pt x="418465" y="427736"/>
                  </a:moveTo>
                  <a:cubicBezTo>
                    <a:pt x="432562" y="427736"/>
                    <a:pt x="444119" y="439293"/>
                    <a:pt x="444119" y="453390"/>
                  </a:cubicBezTo>
                  <a:cubicBezTo>
                    <a:pt x="444119" y="467487"/>
                    <a:pt x="432562" y="479044"/>
                    <a:pt x="418465" y="479044"/>
                  </a:cubicBezTo>
                  <a:cubicBezTo>
                    <a:pt x="404368" y="479044"/>
                    <a:pt x="392811" y="467487"/>
                    <a:pt x="392811" y="453390"/>
                  </a:cubicBezTo>
                  <a:cubicBezTo>
                    <a:pt x="392811" y="439293"/>
                    <a:pt x="404368" y="427736"/>
                    <a:pt x="418465" y="427736"/>
                  </a:cubicBezTo>
                  <a:close/>
                  <a:moveTo>
                    <a:pt x="691769" y="479044"/>
                  </a:moveTo>
                  <a:cubicBezTo>
                    <a:pt x="705866" y="479044"/>
                    <a:pt x="717423" y="490601"/>
                    <a:pt x="717423" y="504698"/>
                  </a:cubicBezTo>
                  <a:cubicBezTo>
                    <a:pt x="717423" y="518795"/>
                    <a:pt x="705866" y="530352"/>
                    <a:pt x="691769" y="530352"/>
                  </a:cubicBezTo>
                  <a:cubicBezTo>
                    <a:pt x="677672" y="530352"/>
                    <a:pt x="666115" y="518795"/>
                    <a:pt x="666115" y="504698"/>
                  </a:cubicBezTo>
                  <a:cubicBezTo>
                    <a:pt x="666115" y="490601"/>
                    <a:pt x="677672" y="479044"/>
                    <a:pt x="691769" y="479044"/>
                  </a:cubicBezTo>
                  <a:close/>
                  <a:moveTo>
                    <a:pt x="128143" y="496062"/>
                  </a:moveTo>
                  <a:cubicBezTo>
                    <a:pt x="142240" y="496062"/>
                    <a:pt x="153797" y="507619"/>
                    <a:pt x="153797" y="521716"/>
                  </a:cubicBezTo>
                  <a:cubicBezTo>
                    <a:pt x="153797" y="535813"/>
                    <a:pt x="142240" y="547370"/>
                    <a:pt x="128143" y="547370"/>
                  </a:cubicBezTo>
                  <a:cubicBezTo>
                    <a:pt x="114046" y="547370"/>
                    <a:pt x="102489" y="535813"/>
                    <a:pt x="102489" y="521716"/>
                  </a:cubicBezTo>
                  <a:cubicBezTo>
                    <a:pt x="102489" y="507619"/>
                    <a:pt x="114046" y="496062"/>
                    <a:pt x="128143" y="496062"/>
                  </a:cubicBezTo>
                  <a:close/>
                  <a:moveTo>
                    <a:pt x="572262" y="615823"/>
                  </a:moveTo>
                  <a:cubicBezTo>
                    <a:pt x="586359" y="615823"/>
                    <a:pt x="597916" y="627380"/>
                    <a:pt x="597916" y="641477"/>
                  </a:cubicBezTo>
                  <a:cubicBezTo>
                    <a:pt x="597916" y="655574"/>
                    <a:pt x="586359" y="667131"/>
                    <a:pt x="572262" y="667131"/>
                  </a:cubicBezTo>
                  <a:cubicBezTo>
                    <a:pt x="558165" y="667131"/>
                    <a:pt x="546608" y="655574"/>
                    <a:pt x="546608" y="641477"/>
                  </a:cubicBezTo>
                  <a:cubicBezTo>
                    <a:pt x="546608" y="627380"/>
                    <a:pt x="558165" y="615823"/>
                    <a:pt x="572262" y="615823"/>
                  </a:cubicBezTo>
                  <a:close/>
                  <a:moveTo>
                    <a:pt x="315976" y="667258"/>
                  </a:moveTo>
                  <a:cubicBezTo>
                    <a:pt x="330073" y="667258"/>
                    <a:pt x="341630" y="678815"/>
                    <a:pt x="341630" y="692912"/>
                  </a:cubicBezTo>
                  <a:cubicBezTo>
                    <a:pt x="341630" y="707009"/>
                    <a:pt x="330073" y="718566"/>
                    <a:pt x="315976" y="718566"/>
                  </a:cubicBezTo>
                  <a:cubicBezTo>
                    <a:pt x="301879" y="718566"/>
                    <a:pt x="290322" y="707009"/>
                    <a:pt x="290322" y="692912"/>
                  </a:cubicBezTo>
                  <a:cubicBezTo>
                    <a:pt x="290322" y="678815"/>
                    <a:pt x="301879" y="667258"/>
                    <a:pt x="315976" y="667258"/>
                  </a:cubicBezTo>
                  <a:close/>
                  <a:moveTo>
                    <a:pt x="777240" y="752729"/>
                  </a:moveTo>
                  <a:cubicBezTo>
                    <a:pt x="791337" y="752729"/>
                    <a:pt x="802894" y="764286"/>
                    <a:pt x="802894" y="778383"/>
                  </a:cubicBezTo>
                  <a:cubicBezTo>
                    <a:pt x="802894" y="792480"/>
                    <a:pt x="791337" y="804037"/>
                    <a:pt x="777240" y="804037"/>
                  </a:cubicBezTo>
                  <a:cubicBezTo>
                    <a:pt x="763143" y="804037"/>
                    <a:pt x="751586" y="792480"/>
                    <a:pt x="751586" y="778383"/>
                  </a:cubicBezTo>
                  <a:cubicBezTo>
                    <a:pt x="751586" y="764286"/>
                    <a:pt x="763143" y="752729"/>
                    <a:pt x="777240" y="752729"/>
                  </a:cubicBezTo>
                  <a:close/>
                  <a:moveTo>
                    <a:pt x="606425" y="769874"/>
                  </a:moveTo>
                  <a:cubicBezTo>
                    <a:pt x="620522" y="769874"/>
                    <a:pt x="632079" y="781431"/>
                    <a:pt x="632079" y="795528"/>
                  </a:cubicBezTo>
                  <a:cubicBezTo>
                    <a:pt x="632079" y="809625"/>
                    <a:pt x="620522" y="821182"/>
                    <a:pt x="606425" y="821182"/>
                  </a:cubicBezTo>
                  <a:cubicBezTo>
                    <a:pt x="592328" y="821182"/>
                    <a:pt x="580771" y="809625"/>
                    <a:pt x="580771" y="795528"/>
                  </a:cubicBezTo>
                  <a:cubicBezTo>
                    <a:pt x="580771" y="781431"/>
                    <a:pt x="592328" y="769874"/>
                    <a:pt x="606425" y="769874"/>
                  </a:cubicBezTo>
                  <a:close/>
                  <a:moveTo>
                    <a:pt x="435610" y="787019"/>
                  </a:moveTo>
                  <a:cubicBezTo>
                    <a:pt x="449707" y="787019"/>
                    <a:pt x="461264" y="798576"/>
                    <a:pt x="461264" y="812673"/>
                  </a:cubicBezTo>
                  <a:cubicBezTo>
                    <a:pt x="461264" y="826770"/>
                    <a:pt x="449707" y="838327"/>
                    <a:pt x="435610" y="838327"/>
                  </a:cubicBezTo>
                  <a:cubicBezTo>
                    <a:pt x="421513" y="838327"/>
                    <a:pt x="409956" y="826770"/>
                    <a:pt x="409956" y="812673"/>
                  </a:cubicBezTo>
                  <a:cubicBezTo>
                    <a:pt x="409956" y="798576"/>
                    <a:pt x="421513" y="787019"/>
                    <a:pt x="435610" y="787019"/>
                  </a:cubicBezTo>
                  <a:close/>
                  <a:moveTo>
                    <a:pt x="512445" y="34163"/>
                  </a:moveTo>
                  <a:lnTo>
                    <a:pt x="597916" y="41910"/>
                  </a:lnTo>
                  <a:lnTo>
                    <a:pt x="597916" y="125730"/>
                  </a:lnTo>
                  <a:cubicBezTo>
                    <a:pt x="577596" y="135382"/>
                    <a:pt x="563753" y="155829"/>
                    <a:pt x="563753" y="179832"/>
                  </a:cubicBezTo>
                  <a:cubicBezTo>
                    <a:pt x="563753" y="212725"/>
                    <a:pt x="590677" y="239649"/>
                    <a:pt x="623570" y="239649"/>
                  </a:cubicBezTo>
                  <a:cubicBezTo>
                    <a:pt x="656463" y="239649"/>
                    <a:pt x="683387" y="212725"/>
                    <a:pt x="683387" y="179832"/>
                  </a:cubicBezTo>
                  <a:cubicBezTo>
                    <a:pt x="683387" y="149733"/>
                    <a:pt x="661162" y="124714"/>
                    <a:pt x="632079" y="120650"/>
                  </a:cubicBezTo>
                  <a:lnTo>
                    <a:pt x="632079" y="49149"/>
                  </a:lnTo>
                  <a:cubicBezTo>
                    <a:pt x="696087" y="65659"/>
                    <a:pt x="755904" y="95377"/>
                    <a:pt x="808482" y="136779"/>
                  </a:cubicBezTo>
                  <a:lnTo>
                    <a:pt x="802894" y="136779"/>
                  </a:lnTo>
                  <a:lnTo>
                    <a:pt x="802894" y="297434"/>
                  </a:lnTo>
                  <a:lnTo>
                    <a:pt x="666242" y="365887"/>
                  </a:lnTo>
                  <a:lnTo>
                    <a:pt x="666242" y="450723"/>
                  </a:lnTo>
                  <a:cubicBezTo>
                    <a:pt x="645922" y="460375"/>
                    <a:pt x="632079" y="480822"/>
                    <a:pt x="632079" y="504825"/>
                  </a:cubicBezTo>
                  <a:cubicBezTo>
                    <a:pt x="632079" y="537718"/>
                    <a:pt x="659003" y="564642"/>
                    <a:pt x="691896" y="564642"/>
                  </a:cubicBezTo>
                  <a:cubicBezTo>
                    <a:pt x="724789" y="564642"/>
                    <a:pt x="751713" y="537718"/>
                    <a:pt x="751713" y="504825"/>
                  </a:cubicBezTo>
                  <a:cubicBezTo>
                    <a:pt x="751713" y="474726"/>
                    <a:pt x="729488" y="449707"/>
                    <a:pt x="700405" y="445643"/>
                  </a:cubicBezTo>
                  <a:lnTo>
                    <a:pt x="700405" y="387223"/>
                  </a:lnTo>
                  <a:lnTo>
                    <a:pt x="837057" y="318770"/>
                  </a:lnTo>
                  <a:lnTo>
                    <a:pt x="837057" y="161417"/>
                  </a:lnTo>
                  <a:cubicBezTo>
                    <a:pt x="841756" y="165735"/>
                    <a:pt x="846201" y="169926"/>
                    <a:pt x="850773" y="174498"/>
                  </a:cubicBezTo>
                  <a:cubicBezTo>
                    <a:pt x="916559" y="240411"/>
                    <a:pt x="960755" y="321818"/>
                    <a:pt x="979932" y="410591"/>
                  </a:cubicBezTo>
                  <a:lnTo>
                    <a:pt x="899541" y="410591"/>
                  </a:lnTo>
                  <a:cubicBezTo>
                    <a:pt x="889889" y="390271"/>
                    <a:pt x="869188" y="376428"/>
                    <a:pt x="845566" y="376428"/>
                  </a:cubicBezTo>
                  <a:cubicBezTo>
                    <a:pt x="812673" y="376428"/>
                    <a:pt x="785749" y="403352"/>
                    <a:pt x="785749" y="436245"/>
                  </a:cubicBezTo>
                  <a:cubicBezTo>
                    <a:pt x="785749" y="469138"/>
                    <a:pt x="812673" y="496062"/>
                    <a:pt x="845566" y="496062"/>
                  </a:cubicBezTo>
                  <a:cubicBezTo>
                    <a:pt x="875665" y="496062"/>
                    <a:pt x="900684" y="473837"/>
                    <a:pt x="904748" y="444754"/>
                  </a:cubicBezTo>
                  <a:lnTo>
                    <a:pt x="985901" y="444754"/>
                  </a:lnTo>
                  <a:cubicBezTo>
                    <a:pt x="989076" y="467233"/>
                    <a:pt x="990854" y="490093"/>
                    <a:pt x="990854" y="513207"/>
                  </a:cubicBezTo>
                  <a:lnTo>
                    <a:pt x="988060" y="564515"/>
                  </a:lnTo>
                  <a:lnTo>
                    <a:pt x="812927" y="564515"/>
                  </a:lnTo>
                  <a:lnTo>
                    <a:pt x="744601" y="632968"/>
                  </a:lnTo>
                  <a:lnTo>
                    <a:pt x="631444" y="632968"/>
                  </a:lnTo>
                  <a:cubicBezTo>
                    <a:pt x="627380" y="603885"/>
                    <a:pt x="602361" y="581660"/>
                    <a:pt x="572262" y="581660"/>
                  </a:cubicBezTo>
                  <a:cubicBezTo>
                    <a:pt x="539369" y="581660"/>
                    <a:pt x="512445" y="608584"/>
                    <a:pt x="512445" y="641477"/>
                  </a:cubicBezTo>
                  <a:cubicBezTo>
                    <a:pt x="512445" y="674370"/>
                    <a:pt x="539369" y="701294"/>
                    <a:pt x="572262" y="701294"/>
                  </a:cubicBezTo>
                  <a:cubicBezTo>
                    <a:pt x="596011" y="701294"/>
                    <a:pt x="616712" y="687451"/>
                    <a:pt x="626237" y="667131"/>
                  </a:cubicBezTo>
                  <a:lnTo>
                    <a:pt x="758698" y="667131"/>
                  </a:lnTo>
                  <a:lnTo>
                    <a:pt x="827024" y="598678"/>
                  </a:lnTo>
                  <a:lnTo>
                    <a:pt x="983107" y="598678"/>
                  </a:lnTo>
                  <a:cubicBezTo>
                    <a:pt x="967105" y="688467"/>
                    <a:pt x="925703" y="771652"/>
                    <a:pt x="862457" y="839470"/>
                  </a:cubicBezTo>
                  <a:lnTo>
                    <a:pt x="829818" y="806704"/>
                  </a:lnTo>
                  <a:cubicBezTo>
                    <a:pt x="834517" y="798195"/>
                    <a:pt x="837057" y="788543"/>
                    <a:pt x="837057" y="778256"/>
                  </a:cubicBezTo>
                  <a:cubicBezTo>
                    <a:pt x="837057" y="745363"/>
                    <a:pt x="810133" y="718439"/>
                    <a:pt x="777240" y="718439"/>
                  </a:cubicBezTo>
                  <a:cubicBezTo>
                    <a:pt x="744347" y="718439"/>
                    <a:pt x="717423" y="745363"/>
                    <a:pt x="717423" y="778256"/>
                  </a:cubicBezTo>
                  <a:cubicBezTo>
                    <a:pt x="717423" y="811149"/>
                    <a:pt x="744347" y="838073"/>
                    <a:pt x="777240" y="838073"/>
                  </a:cubicBezTo>
                  <a:lnTo>
                    <a:pt x="805688" y="830834"/>
                  </a:lnTo>
                  <a:lnTo>
                    <a:pt x="838327" y="863600"/>
                  </a:lnTo>
                  <a:cubicBezTo>
                    <a:pt x="766318" y="930910"/>
                    <a:pt x="677164" y="973582"/>
                    <a:pt x="580771" y="987171"/>
                  </a:cubicBezTo>
                  <a:lnTo>
                    <a:pt x="580771" y="896620"/>
                  </a:lnTo>
                  <a:lnTo>
                    <a:pt x="624967" y="852297"/>
                  </a:lnTo>
                  <a:cubicBezTo>
                    <a:pt x="648843" y="844423"/>
                    <a:pt x="666115" y="821944"/>
                    <a:pt x="666115" y="795401"/>
                  </a:cubicBezTo>
                  <a:cubicBezTo>
                    <a:pt x="666115" y="762508"/>
                    <a:pt x="639191" y="735584"/>
                    <a:pt x="606298" y="735584"/>
                  </a:cubicBezTo>
                  <a:cubicBezTo>
                    <a:pt x="573405" y="735584"/>
                    <a:pt x="546481" y="762508"/>
                    <a:pt x="546481" y="795401"/>
                  </a:cubicBezTo>
                  <a:cubicBezTo>
                    <a:pt x="546481" y="818896"/>
                    <a:pt x="560197" y="839216"/>
                    <a:pt x="579755" y="849122"/>
                  </a:cubicBezTo>
                  <a:lnTo>
                    <a:pt x="546481" y="882523"/>
                  </a:lnTo>
                  <a:lnTo>
                    <a:pt x="546481" y="990981"/>
                  </a:lnTo>
                  <a:cubicBezTo>
                    <a:pt x="535178" y="991870"/>
                    <a:pt x="523875" y="992251"/>
                    <a:pt x="512318" y="992251"/>
                  </a:cubicBezTo>
                  <a:cubicBezTo>
                    <a:pt x="403606" y="992251"/>
                    <a:pt x="300482" y="956056"/>
                    <a:pt x="216408" y="889635"/>
                  </a:cubicBezTo>
                  <a:lnTo>
                    <a:pt x="280289" y="889635"/>
                  </a:lnTo>
                  <a:lnTo>
                    <a:pt x="331597" y="838327"/>
                  </a:lnTo>
                  <a:lnTo>
                    <a:pt x="381508" y="838327"/>
                  </a:lnTo>
                  <a:cubicBezTo>
                    <a:pt x="391160" y="858647"/>
                    <a:pt x="411607" y="872490"/>
                    <a:pt x="435483" y="872490"/>
                  </a:cubicBezTo>
                  <a:cubicBezTo>
                    <a:pt x="468376" y="872490"/>
                    <a:pt x="495300" y="845566"/>
                    <a:pt x="495300" y="812546"/>
                  </a:cubicBezTo>
                  <a:cubicBezTo>
                    <a:pt x="495300" y="779526"/>
                    <a:pt x="468376" y="752729"/>
                    <a:pt x="435483" y="752729"/>
                  </a:cubicBezTo>
                  <a:cubicBezTo>
                    <a:pt x="405384" y="752729"/>
                    <a:pt x="380365" y="774954"/>
                    <a:pt x="376301" y="804037"/>
                  </a:cubicBezTo>
                  <a:lnTo>
                    <a:pt x="317500" y="804037"/>
                  </a:lnTo>
                  <a:lnTo>
                    <a:pt x="266192" y="855345"/>
                  </a:lnTo>
                  <a:lnTo>
                    <a:pt x="177800" y="855345"/>
                  </a:lnTo>
                  <a:cubicBezTo>
                    <a:pt x="176784" y="854329"/>
                    <a:pt x="175514" y="852932"/>
                    <a:pt x="174371" y="851916"/>
                  </a:cubicBezTo>
                  <a:cubicBezTo>
                    <a:pt x="117094" y="794639"/>
                    <a:pt x="76327" y="725551"/>
                    <a:pt x="53975" y="649986"/>
                  </a:cubicBezTo>
                  <a:lnTo>
                    <a:pt x="143256" y="649986"/>
                  </a:lnTo>
                  <a:lnTo>
                    <a:pt x="177419" y="718439"/>
                  </a:lnTo>
                  <a:lnTo>
                    <a:pt x="262128" y="718439"/>
                  </a:lnTo>
                  <a:cubicBezTo>
                    <a:pt x="271780" y="738759"/>
                    <a:pt x="292227" y="752602"/>
                    <a:pt x="316103" y="752602"/>
                  </a:cubicBezTo>
                  <a:cubicBezTo>
                    <a:pt x="348996" y="752602"/>
                    <a:pt x="375920" y="725678"/>
                    <a:pt x="375920" y="692785"/>
                  </a:cubicBezTo>
                  <a:cubicBezTo>
                    <a:pt x="375920" y="659892"/>
                    <a:pt x="348996" y="632968"/>
                    <a:pt x="316103" y="632968"/>
                  </a:cubicBezTo>
                  <a:cubicBezTo>
                    <a:pt x="286004" y="632968"/>
                    <a:pt x="260985" y="655193"/>
                    <a:pt x="256921" y="684276"/>
                  </a:cubicBezTo>
                  <a:lnTo>
                    <a:pt x="198755" y="684276"/>
                  </a:lnTo>
                  <a:lnTo>
                    <a:pt x="164592" y="615823"/>
                  </a:lnTo>
                  <a:lnTo>
                    <a:pt x="136652" y="615823"/>
                  </a:lnTo>
                  <a:lnTo>
                    <a:pt x="136652" y="581025"/>
                  </a:lnTo>
                  <a:cubicBezTo>
                    <a:pt x="165735" y="576961"/>
                    <a:pt x="187833" y="551942"/>
                    <a:pt x="187833" y="521843"/>
                  </a:cubicBezTo>
                  <a:cubicBezTo>
                    <a:pt x="187833" y="488950"/>
                    <a:pt x="160909" y="462026"/>
                    <a:pt x="128016" y="462026"/>
                  </a:cubicBezTo>
                  <a:cubicBezTo>
                    <a:pt x="95123" y="462026"/>
                    <a:pt x="68199" y="488950"/>
                    <a:pt x="68199" y="521843"/>
                  </a:cubicBezTo>
                  <a:cubicBezTo>
                    <a:pt x="68199" y="545592"/>
                    <a:pt x="82042" y="566293"/>
                    <a:pt x="102362" y="575945"/>
                  </a:cubicBezTo>
                  <a:lnTo>
                    <a:pt x="102362" y="615950"/>
                  </a:lnTo>
                  <a:lnTo>
                    <a:pt x="45085" y="615950"/>
                  </a:lnTo>
                  <a:cubicBezTo>
                    <a:pt x="37846" y="582549"/>
                    <a:pt x="34163" y="548132"/>
                    <a:pt x="34163" y="513334"/>
                  </a:cubicBezTo>
                  <a:lnTo>
                    <a:pt x="41910" y="427736"/>
                  </a:lnTo>
                  <a:lnTo>
                    <a:pt x="197993" y="427736"/>
                  </a:lnTo>
                  <a:lnTo>
                    <a:pt x="249301" y="479044"/>
                  </a:lnTo>
                  <a:lnTo>
                    <a:pt x="364490" y="479044"/>
                  </a:lnTo>
                  <a:cubicBezTo>
                    <a:pt x="374142" y="499364"/>
                    <a:pt x="394589" y="513207"/>
                    <a:pt x="418465" y="513207"/>
                  </a:cubicBezTo>
                  <a:cubicBezTo>
                    <a:pt x="451358" y="513207"/>
                    <a:pt x="478282" y="486283"/>
                    <a:pt x="478282" y="453390"/>
                  </a:cubicBezTo>
                  <a:cubicBezTo>
                    <a:pt x="478282" y="420497"/>
                    <a:pt x="451358" y="393573"/>
                    <a:pt x="418465" y="393573"/>
                  </a:cubicBezTo>
                  <a:cubicBezTo>
                    <a:pt x="388366" y="393573"/>
                    <a:pt x="363347" y="415798"/>
                    <a:pt x="359283" y="444881"/>
                  </a:cubicBezTo>
                  <a:lnTo>
                    <a:pt x="263271" y="444881"/>
                  </a:lnTo>
                  <a:lnTo>
                    <a:pt x="212090" y="393446"/>
                  </a:lnTo>
                  <a:lnTo>
                    <a:pt x="49149" y="393446"/>
                  </a:lnTo>
                  <a:cubicBezTo>
                    <a:pt x="70104" y="311277"/>
                    <a:pt x="112776" y="236093"/>
                    <a:pt x="174244" y="174498"/>
                  </a:cubicBezTo>
                  <a:lnTo>
                    <a:pt x="239141" y="120015"/>
                  </a:lnTo>
                  <a:lnTo>
                    <a:pt x="239141" y="263652"/>
                  </a:lnTo>
                  <a:lnTo>
                    <a:pt x="263525" y="288036"/>
                  </a:lnTo>
                  <a:cubicBezTo>
                    <a:pt x="258826" y="296545"/>
                    <a:pt x="256286" y="306197"/>
                    <a:pt x="256286" y="316484"/>
                  </a:cubicBezTo>
                  <a:cubicBezTo>
                    <a:pt x="256286" y="349377"/>
                    <a:pt x="283210" y="376301"/>
                    <a:pt x="316103" y="376301"/>
                  </a:cubicBezTo>
                  <a:cubicBezTo>
                    <a:pt x="348996" y="376301"/>
                    <a:pt x="375920" y="349377"/>
                    <a:pt x="375920" y="316484"/>
                  </a:cubicBezTo>
                  <a:cubicBezTo>
                    <a:pt x="375920" y="283591"/>
                    <a:pt x="348996" y="256667"/>
                    <a:pt x="316103" y="256667"/>
                  </a:cubicBezTo>
                  <a:lnTo>
                    <a:pt x="287655" y="263906"/>
                  </a:lnTo>
                  <a:lnTo>
                    <a:pt x="273304" y="249555"/>
                  </a:lnTo>
                  <a:lnTo>
                    <a:pt x="273304" y="98171"/>
                  </a:lnTo>
                  <a:cubicBezTo>
                    <a:pt x="325882" y="67818"/>
                    <a:pt x="383540" y="47752"/>
                    <a:pt x="444119" y="38989"/>
                  </a:cubicBezTo>
                  <a:lnTo>
                    <a:pt x="444119" y="282321"/>
                  </a:lnTo>
                  <a:lnTo>
                    <a:pt x="501142" y="325120"/>
                  </a:lnTo>
                  <a:cubicBezTo>
                    <a:pt x="497459" y="332867"/>
                    <a:pt x="495427" y="341630"/>
                    <a:pt x="495427" y="350774"/>
                  </a:cubicBezTo>
                  <a:cubicBezTo>
                    <a:pt x="495427" y="383667"/>
                    <a:pt x="522351" y="410591"/>
                    <a:pt x="555244" y="410591"/>
                  </a:cubicBezTo>
                  <a:cubicBezTo>
                    <a:pt x="588137" y="410591"/>
                    <a:pt x="615061" y="383667"/>
                    <a:pt x="615061" y="350774"/>
                  </a:cubicBezTo>
                  <a:cubicBezTo>
                    <a:pt x="615061" y="317881"/>
                    <a:pt x="588137" y="290957"/>
                    <a:pt x="555244" y="290957"/>
                  </a:cubicBezTo>
                  <a:cubicBezTo>
                    <a:pt x="543941" y="290957"/>
                    <a:pt x="533273" y="294132"/>
                    <a:pt x="524129" y="299720"/>
                  </a:cubicBezTo>
                  <a:lnTo>
                    <a:pt x="478409" y="265303"/>
                  </a:lnTo>
                  <a:lnTo>
                    <a:pt x="478409" y="35433"/>
                  </a:lnTo>
                  <a:cubicBezTo>
                    <a:pt x="489712" y="34544"/>
                    <a:pt x="501015" y="34163"/>
                    <a:pt x="512572" y="34163"/>
                  </a:cubicBezTo>
                  <a:close/>
                  <a:moveTo>
                    <a:pt x="509524" y="0"/>
                  </a:moveTo>
                  <a:cubicBezTo>
                    <a:pt x="373761" y="762"/>
                    <a:pt x="246126" y="54102"/>
                    <a:pt x="150114" y="150368"/>
                  </a:cubicBezTo>
                  <a:cubicBezTo>
                    <a:pt x="53340" y="247142"/>
                    <a:pt x="0" y="376174"/>
                    <a:pt x="0" y="513207"/>
                  </a:cubicBezTo>
                  <a:cubicBezTo>
                    <a:pt x="0" y="558292"/>
                    <a:pt x="5715" y="602869"/>
                    <a:pt x="17145" y="645414"/>
                  </a:cubicBezTo>
                  <a:lnTo>
                    <a:pt x="17145" y="650113"/>
                  </a:lnTo>
                  <a:lnTo>
                    <a:pt x="18415" y="650113"/>
                  </a:lnTo>
                  <a:cubicBezTo>
                    <a:pt x="41656" y="734822"/>
                    <a:pt x="86487" y="812419"/>
                    <a:pt x="150114" y="876173"/>
                  </a:cubicBezTo>
                  <a:cubicBezTo>
                    <a:pt x="246888" y="973074"/>
                    <a:pt x="375539" y="1026541"/>
                    <a:pt x="512445" y="1026541"/>
                  </a:cubicBezTo>
                  <a:lnTo>
                    <a:pt x="512445" y="1026541"/>
                  </a:lnTo>
                  <a:lnTo>
                    <a:pt x="512445" y="1026541"/>
                  </a:lnTo>
                  <a:lnTo>
                    <a:pt x="512445" y="1026541"/>
                  </a:lnTo>
                  <a:cubicBezTo>
                    <a:pt x="649351" y="1026541"/>
                    <a:pt x="778129" y="973074"/>
                    <a:pt x="874776" y="876173"/>
                  </a:cubicBezTo>
                  <a:cubicBezTo>
                    <a:pt x="971423" y="779272"/>
                    <a:pt x="1024890" y="650367"/>
                    <a:pt x="1024890" y="513207"/>
                  </a:cubicBezTo>
                  <a:cubicBezTo>
                    <a:pt x="1024890" y="376047"/>
                    <a:pt x="971550" y="247142"/>
                    <a:pt x="874776" y="150368"/>
                  </a:cubicBezTo>
                  <a:cubicBezTo>
                    <a:pt x="778764" y="54102"/>
                    <a:pt x="651256" y="762"/>
                    <a:pt x="5154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4906" y="3841445"/>
            <a:ext cx="458864" cy="664915"/>
            <a:chOff x="0" y="0"/>
            <a:chExt cx="688289" cy="997369"/>
          </a:xfrm>
        </p:grpSpPr>
        <p:sp>
          <p:nvSpPr>
            <p:cNvPr id="6" name="Freeform 6"/>
            <p:cNvSpPr/>
            <p:nvPr/>
          </p:nvSpPr>
          <p:spPr>
            <a:xfrm>
              <a:off x="127" y="0"/>
              <a:ext cx="688213" cy="997077"/>
            </a:xfrm>
            <a:custGeom>
              <a:avLst/>
              <a:gdLst/>
              <a:ahLst/>
              <a:cxnLst/>
              <a:rect l="l" t="t" r="r" b="b"/>
              <a:pathLst>
                <a:path w="688213" h="997077">
                  <a:moveTo>
                    <a:pt x="157226" y="63373"/>
                  </a:moveTo>
                  <a:lnTo>
                    <a:pt x="157226" y="130302"/>
                  </a:lnTo>
                  <a:cubicBezTo>
                    <a:pt x="146177" y="127127"/>
                    <a:pt x="138176" y="116840"/>
                    <a:pt x="138176" y="104775"/>
                  </a:cubicBezTo>
                  <a:lnTo>
                    <a:pt x="138176" y="88900"/>
                  </a:lnTo>
                  <a:cubicBezTo>
                    <a:pt x="138176" y="76835"/>
                    <a:pt x="146304" y="66675"/>
                    <a:pt x="157226" y="63373"/>
                  </a:cubicBezTo>
                  <a:close/>
                  <a:moveTo>
                    <a:pt x="507238" y="62865"/>
                  </a:moveTo>
                  <a:cubicBezTo>
                    <a:pt x="519430" y="65278"/>
                    <a:pt x="528574" y="76073"/>
                    <a:pt x="528574" y="88900"/>
                  </a:cubicBezTo>
                  <a:lnTo>
                    <a:pt x="528574" y="104775"/>
                  </a:lnTo>
                  <a:cubicBezTo>
                    <a:pt x="528574" y="117602"/>
                    <a:pt x="519430" y="128397"/>
                    <a:pt x="507238" y="130810"/>
                  </a:cubicBezTo>
                  <a:lnTo>
                    <a:pt x="507238" y="62738"/>
                  </a:lnTo>
                  <a:close/>
                  <a:moveTo>
                    <a:pt x="431673" y="249809"/>
                  </a:moveTo>
                  <a:lnTo>
                    <a:pt x="400177" y="332105"/>
                  </a:lnTo>
                  <a:lnTo>
                    <a:pt x="264287" y="332105"/>
                  </a:lnTo>
                  <a:lnTo>
                    <a:pt x="232791" y="249809"/>
                  </a:lnTo>
                  <a:close/>
                  <a:moveTo>
                    <a:pt x="379476" y="365379"/>
                  </a:moveTo>
                  <a:lnTo>
                    <a:pt x="356870" y="397129"/>
                  </a:lnTo>
                  <a:cubicBezTo>
                    <a:pt x="355854" y="398526"/>
                    <a:pt x="355092" y="400177"/>
                    <a:pt x="354584" y="401828"/>
                  </a:cubicBezTo>
                  <a:lnTo>
                    <a:pt x="343535" y="437134"/>
                  </a:lnTo>
                  <a:lnTo>
                    <a:pt x="320929" y="437134"/>
                  </a:lnTo>
                  <a:lnTo>
                    <a:pt x="309880" y="401828"/>
                  </a:lnTo>
                  <a:cubicBezTo>
                    <a:pt x="309372" y="400177"/>
                    <a:pt x="308610" y="398526"/>
                    <a:pt x="307594" y="397129"/>
                  </a:cubicBezTo>
                  <a:lnTo>
                    <a:pt x="284988" y="365379"/>
                  </a:lnTo>
                  <a:close/>
                  <a:moveTo>
                    <a:pt x="173736" y="0"/>
                  </a:moveTo>
                  <a:lnTo>
                    <a:pt x="157226" y="7493"/>
                  </a:lnTo>
                  <a:lnTo>
                    <a:pt x="157226" y="29591"/>
                  </a:lnTo>
                  <a:cubicBezTo>
                    <a:pt x="127762" y="33274"/>
                    <a:pt x="105029" y="58420"/>
                    <a:pt x="105029" y="88900"/>
                  </a:cubicBezTo>
                  <a:lnTo>
                    <a:pt x="105029" y="104775"/>
                  </a:lnTo>
                  <a:cubicBezTo>
                    <a:pt x="105029" y="135255"/>
                    <a:pt x="127889" y="160401"/>
                    <a:pt x="157226" y="164084"/>
                  </a:cubicBezTo>
                  <a:lnTo>
                    <a:pt x="157226" y="194056"/>
                  </a:lnTo>
                  <a:cubicBezTo>
                    <a:pt x="157226" y="219075"/>
                    <a:pt x="173736" y="240284"/>
                    <a:pt x="196469" y="247269"/>
                  </a:cubicBezTo>
                  <a:lnTo>
                    <a:pt x="237490" y="354711"/>
                  </a:lnTo>
                  <a:cubicBezTo>
                    <a:pt x="237490" y="354838"/>
                    <a:pt x="237617" y="354838"/>
                    <a:pt x="237617" y="354965"/>
                  </a:cubicBezTo>
                  <a:lnTo>
                    <a:pt x="238252" y="356362"/>
                  </a:lnTo>
                  <a:lnTo>
                    <a:pt x="238633" y="357124"/>
                  </a:lnTo>
                  <a:lnTo>
                    <a:pt x="239141" y="358013"/>
                  </a:lnTo>
                  <a:lnTo>
                    <a:pt x="279146" y="414274"/>
                  </a:lnTo>
                  <a:lnTo>
                    <a:pt x="292989" y="458724"/>
                  </a:lnTo>
                  <a:cubicBezTo>
                    <a:pt x="295148" y="465709"/>
                    <a:pt x="301498" y="470408"/>
                    <a:pt x="308737" y="470408"/>
                  </a:cubicBezTo>
                  <a:lnTo>
                    <a:pt x="314706" y="470408"/>
                  </a:lnTo>
                  <a:lnTo>
                    <a:pt x="314706" y="585343"/>
                  </a:lnTo>
                  <a:lnTo>
                    <a:pt x="64008" y="585343"/>
                  </a:lnTo>
                  <a:cubicBezTo>
                    <a:pt x="29337" y="585343"/>
                    <a:pt x="1016" y="613664"/>
                    <a:pt x="1016" y="648462"/>
                  </a:cubicBezTo>
                  <a:cubicBezTo>
                    <a:pt x="1016" y="683260"/>
                    <a:pt x="29210" y="711581"/>
                    <a:pt x="64008" y="711581"/>
                  </a:cubicBezTo>
                  <a:lnTo>
                    <a:pt x="625221" y="711581"/>
                  </a:lnTo>
                  <a:cubicBezTo>
                    <a:pt x="641731" y="711581"/>
                    <a:pt x="655066" y="725043"/>
                    <a:pt x="655066" y="741426"/>
                  </a:cubicBezTo>
                  <a:lnTo>
                    <a:pt x="655066" y="743585"/>
                  </a:lnTo>
                  <a:cubicBezTo>
                    <a:pt x="655066" y="760095"/>
                    <a:pt x="641731" y="773430"/>
                    <a:pt x="625221" y="773430"/>
                  </a:cubicBezTo>
                  <a:lnTo>
                    <a:pt x="64008" y="773430"/>
                  </a:lnTo>
                  <a:cubicBezTo>
                    <a:pt x="29337" y="773430"/>
                    <a:pt x="1016" y="801751"/>
                    <a:pt x="1016" y="836549"/>
                  </a:cubicBezTo>
                  <a:cubicBezTo>
                    <a:pt x="1016" y="871347"/>
                    <a:pt x="29210" y="899668"/>
                    <a:pt x="64008" y="899668"/>
                  </a:cubicBezTo>
                  <a:lnTo>
                    <a:pt x="625221" y="899668"/>
                  </a:lnTo>
                  <a:cubicBezTo>
                    <a:pt x="641731" y="899668"/>
                    <a:pt x="655066" y="913130"/>
                    <a:pt x="655066" y="929513"/>
                  </a:cubicBezTo>
                  <a:lnTo>
                    <a:pt x="655066" y="933958"/>
                  </a:lnTo>
                  <a:cubicBezTo>
                    <a:pt x="655066" y="950468"/>
                    <a:pt x="641731" y="963803"/>
                    <a:pt x="625221" y="963803"/>
                  </a:cubicBezTo>
                  <a:lnTo>
                    <a:pt x="16510" y="963803"/>
                  </a:lnTo>
                  <a:cubicBezTo>
                    <a:pt x="7366" y="963803"/>
                    <a:pt x="0" y="971296"/>
                    <a:pt x="0" y="980440"/>
                  </a:cubicBezTo>
                  <a:lnTo>
                    <a:pt x="7366" y="997077"/>
                  </a:lnTo>
                  <a:lnTo>
                    <a:pt x="625221" y="997077"/>
                  </a:lnTo>
                  <a:cubicBezTo>
                    <a:pt x="659892" y="997077"/>
                    <a:pt x="688213" y="968756"/>
                    <a:pt x="688213" y="933958"/>
                  </a:cubicBezTo>
                  <a:lnTo>
                    <a:pt x="688213" y="929513"/>
                  </a:lnTo>
                  <a:cubicBezTo>
                    <a:pt x="688213" y="894715"/>
                    <a:pt x="660019" y="866394"/>
                    <a:pt x="625221" y="866394"/>
                  </a:cubicBezTo>
                  <a:lnTo>
                    <a:pt x="64008" y="866394"/>
                  </a:lnTo>
                  <a:cubicBezTo>
                    <a:pt x="47498" y="866394"/>
                    <a:pt x="34163" y="852932"/>
                    <a:pt x="34163" y="836549"/>
                  </a:cubicBezTo>
                  <a:cubicBezTo>
                    <a:pt x="34163" y="820166"/>
                    <a:pt x="47498" y="806704"/>
                    <a:pt x="64008" y="806704"/>
                  </a:cubicBezTo>
                  <a:lnTo>
                    <a:pt x="625221" y="806704"/>
                  </a:lnTo>
                  <a:cubicBezTo>
                    <a:pt x="659892" y="806704"/>
                    <a:pt x="688213" y="778383"/>
                    <a:pt x="688213" y="743585"/>
                  </a:cubicBezTo>
                  <a:lnTo>
                    <a:pt x="688213" y="741426"/>
                  </a:lnTo>
                  <a:cubicBezTo>
                    <a:pt x="688213" y="706628"/>
                    <a:pt x="660019" y="678307"/>
                    <a:pt x="625221" y="678307"/>
                  </a:cubicBezTo>
                  <a:lnTo>
                    <a:pt x="64008" y="678307"/>
                  </a:lnTo>
                  <a:cubicBezTo>
                    <a:pt x="47498" y="678307"/>
                    <a:pt x="34163" y="664845"/>
                    <a:pt x="34163" y="648462"/>
                  </a:cubicBezTo>
                  <a:cubicBezTo>
                    <a:pt x="34163" y="632079"/>
                    <a:pt x="47498" y="618617"/>
                    <a:pt x="64008" y="618617"/>
                  </a:cubicBezTo>
                  <a:lnTo>
                    <a:pt x="331343" y="618617"/>
                  </a:lnTo>
                  <a:cubicBezTo>
                    <a:pt x="340487" y="618617"/>
                    <a:pt x="347980" y="611124"/>
                    <a:pt x="347980" y="601980"/>
                  </a:cubicBezTo>
                  <a:lnTo>
                    <a:pt x="347980" y="470408"/>
                  </a:lnTo>
                  <a:lnTo>
                    <a:pt x="355727" y="470408"/>
                  </a:lnTo>
                  <a:cubicBezTo>
                    <a:pt x="362966" y="470408"/>
                    <a:pt x="369443" y="465709"/>
                    <a:pt x="371602" y="458724"/>
                  </a:cubicBezTo>
                  <a:lnTo>
                    <a:pt x="385445" y="414274"/>
                  </a:lnTo>
                  <a:lnTo>
                    <a:pt x="425196" y="358394"/>
                  </a:lnTo>
                  <a:cubicBezTo>
                    <a:pt x="425450" y="357886"/>
                    <a:pt x="425831" y="357505"/>
                    <a:pt x="426085" y="356997"/>
                  </a:cubicBezTo>
                  <a:lnTo>
                    <a:pt x="426085" y="356997"/>
                  </a:lnTo>
                  <a:lnTo>
                    <a:pt x="426593" y="355600"/>
                  </a:lnTo>
                  <a:lnTo>
                    <a:pt x="426974" y="354711"/>
                  </a:lnTo>
                  <a:lnTo>
                    <a:pt x="467995" y="247269"/>
                  </a:lnTo>
                  <a:cubicBezTo>
                    <a:pt x="490728" y="240284"/>
                    <a:pt x="507238" y="219075"/>
                    <a:pt x="507238" y="194056"/>
                  </a:cubicBezTo>
                  <a:lnTo>
                    <a:pt x="507238" y="164338"/>
                  </a:lnTo>
                  <a:cubicBezTo>
                    <a:pt x="537718" y="161671"/>
                    <a:pt x="561721" y="136017"/>
                    <a:pt x="561721" y="104775"/>
                  </a:cubicBezTo>
                  <a:lnTo>
                    <a:pt x="561721" y="88773"/>
                  </a:lnTo>
                  <a:cubicBezTo>
                    <a:pt x="561721" y="57531"/>
                    <a:pt x="537718" y="31877"/>
                    <a:pt x="507238" y="29210"/>
                  </a:cubicBezTo>
                  <a:lnTo>
                    <a:pt x="507238" y="16510"/>
                  </a:lnTo>
                  <a:cubicBezTo>
                    <a:pt x="507238" y="7620"/>
                    <a:pt x="499999" y="127"/>
                    <a:pt x="490982" y="0"/>
                  </a:cubicBezTo>
                  <a:lnTo>
                    <a:pt x="490601" y="0"/>
                  </a:lnTo>
                  <a:lnTo>
                    <a:pt x="474091" y="7493"/>
                  </a:lnTo>
                  <a:lnTo>
                    <a:pt x="474091" y="194183"/>
                  </a:lnTo>
                  <a:cubicBezTo>
                    <a:pt x="474091" y="206629"/>
                    <a:pt x="464058" y="216662"/>
                    <a:pt x="451612" y="216662"/>
                  </a:cubicBezTo>
                  <a:lnTo>
                    <a:pt x="212852" y="216662"/>
                  </a:lnTo>
                  <a:cubicBezTo>
                    <a:pt x="200533" y="216662"/>
                    <a:pt x="190373" y="206629"/>
                    <a:pt x="190373" y="194183"/>
                  </a:cubicBezTo>
                  <a:lnTo>
                    <a:pt x="190373" y="16637"/>
                  </a:lnTo>
                  <a:cubicBezTo>
                    <a:pt x="190373" y="7493"/>
                    <a:pt x="183134" y="127"/>
                    <a:pt x="174117" y="0"/>
                  </a:cubicBezTo>
                  <a:lnTo>
                    <a:pt x="173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5052" y="4726616"/>
            <a:ext cx="569227" cy="759213"/>
          </a:xfrm>
          <a:custGeom>
            <a:avLst/>
            <a:gdLst/>
            <a:ahLst/>
            <a:cxnLst/>
            <a:rect l="l" t="t" r="r" b="b"/>
            <a:pathLst>
              <a:path w="853840" h="1138819">
                <a:moveTo>
                  <a:pt x="0" y="0"/>
                </a:moveTo>
                <a:lnTo>
                  <a:pt x="853840" y="0"/>
                </a:lnTo>
                <a:lnTo>
                  <a:pt x="853840" y="1138819"/>
                </a:lnTo>
                <a:lnTo>
                  <a:pt x="0" y="1138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8" name="Freeform 8"/>
          <p:cNvSpPr/>
          <p:nvPr/>
        </p:nvSpPr>
        <p:spPr>
          <a:xfrm>
            <a:off x="1141032" y="2885789"/>
            <a:ext cx="559733" cy="692703"/>
          </a:xfrm>
          <a:custGeom>
            <a:avLst/>
            <a:gdLst/>
            <a:ahLst/>
            <a:cxnLst/>
            <a:rect l="l" t="t" r="r" b="b"/>
            <a:pathLst>
              <a:path w="839600" h="1039054">
                <a:moveTo>
                  <a:pt x="0" y="0"/>
                </a:moveTo>
                <a:lnTo>
                  <a:pt x="839600" y="0"/>
                </a:lnTo>
                <a:lnTo>
                  <a:pt x="839600" y="1039054"/>
                </a:lnTo>
                <a:lnTo>
                  <a:pt x="0" y="103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648592" y="4146925"/>
            <a:ext cx="1486865" cy="1701387"/>
            <a:chOff x="0" y="0"/>
            <a:chExt cx="2230298" cy="2552078"/>
          </a:xfrm>
        </p:grpSpPr>
        <p:sp>
          <p:nvSpPr>
            <p:cNvPr id="10" name="Freeform 10"/>
            <p:cNvSpPr/>
            <p:nvPr/>
          </p:nvSpPr>
          <p:spPr>
            <a:xfrm>
              <a:off x="954278" y="753745"/>
              <a:ext cx="555752" cy="555752"/>
            </a:xfrm>
            <a:custGeom>
              <a:avLst/>
              <a:gdLst/>
              <a:ahLst/>
              <a:cxnLst/>
              <a:rect l="l" t="t" r="r" b="b"/>
              <a:pathLst>
                <a:path w="555752" h="555752">
                  <a:moveTo>
                    <a:pt x="277876" y="482981"/>
                  </a:moveTo>
                  <a:cubicBezTo>
                    <a:pt x="164719" y="482981"/>
                    <a:pt x="72771" y="391033"/>
                    <a:pt x="72771" y="277876"/>
                  </a:cubicBezTo>
                  <a:cubicBezTo>
                    <a:pt x="72771" y="164719"/>
                    <a:pt x="164719" y="72771"/>
                    <a:pt x="277876" y="72771"/>
                  </a:cubicBezTo>
                  <a:cubicBezTo>
                    <a:pt x="391033" y="72771"/>
                    <a:pt x="482981" y="164846"/>
                    <a:pt x="482981" y="277876"/>
                  </a:cubicBezTo>
                  <a:cubicBezTo>
                    <a:pt x="482981" y="390906"/>
                    <a:pt x="391033" y="482981"/>
                    <a:pt x="277876" y="482981"/>
                  </a:cubicBezTo>
                  <a:close/>
                  <a:moveTo>
                    <a:pt x="277876" y="0"/>
                  </a:moveTo>
                  <a:cubicBezTo>
                    <a:pt x="124587" y="0"/>
                    <a:pt x="0" y="124587"/>
                    <a:pt x="0" y="277876"/>
                  </a:cubicBezTo>
                  <a:cubicBezTo>
                    <a:pt x="0" y="431165"/>
                    <a:pt x="124714" y="555752"/>
                    <a:pt x="277876" y="555752"/>
                  </a:cubicBezTo>
                  <a:cubicBezTo>
                    <a:pt x="431038" y="555752"/>
                    <a:pt x="555752" y="431165"/>
                    <a:pt x="555752" y="277876"/>
                  </a:cubicBezTo>
                  <a:cubicBezTo>
                    <a:pt x="555752" y="124587"/>
                    <a:pt x="431038" y="0"/>
                    <a:pt x="277876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7921" y="437642"/>
              <a:ext cx="1188339" cy="1188212"/>
            </a:xfrm>
            <a:custGeom>
              <a:avLst/>
              <a:gdLst/>
              <a:ahLst/>
              <a:cxnLst/>
              <a:rect l="l" t="t" r="r" b="b"/>
              <a:pathLst>
                <a:path w="1188339" h="1188212">
                  <a:moveTo>
                    <a:pt x="1115695" y="643890"/>
                  </a:moveTo>
                  <a:lnTo>
                    <a:pt x="1112393" y="652526"/>
                  </a:lnTo>
                  <a:lnTo>
                    <a:pt x="1013968" y="673735"/>
                  </a:lnTo>
                  <a:cubicBezTo>
                    <a:pt x="1000633" y="676656"/>
                    <a:pt x="990092" y="686689"/>
                    <a:pt x="986536" y="699897"/>
                  </a:cubicBezTo>
                  <a:cubicBezTo>
                    <a:pt x="977392" y="733679"/>
                    <a:pt x="963930" y="766191"/>
                    <a:pt x="946531" y="796417"/>
                  </a:cubicBezTo>
                  <a:cubicBezTo>
                    <a:pt x="939800" y="808228"/>
                    <a:pt x="940054" y="822833"/>
                    <a:pt x="947420" y="834263"/>
                  </a:cubicBezTo>
                  <a:lnTo>
                    <a:pt x="999490" y="915035"/>
                  </a:lnTo>
                  <a:cubicBezTo>
                    <a:pt x="1002030" y="918972"/>
                    <a:pt x="1001395" y="924052"/>
                    <a:pt x="998093" y="927354"/>
                  </a:cubicBezTo>
                  <a:lnTo>
                    <a:pt x="927608" y="997839"/>
                  </a:lnTo>
                  <a:cubicBezTo>
                    <a:pt x="924306" y="1001141"/>
                    <a:pt x="919099" y="1001649"/>
                    <a:pt x="915289" y="999109"/>
                  </a:cubicBezTo>
                  <a:lnTo>
                    <a:pt x="834644" y="947166"/>
                  </a:lnTo>
                  <a:cubicBezTo>
                    <a:pt x="823214" y="939800"/>
                    <a:pt x="808609" y="939419"/>
                    <a:pt x="796798" y="946150"/>
                  </a:cubicBezTo>
                  <a:cubicBezTo>
                    <a:pt x="766445" y="963549"/>
                    <a:pt x="733933" y="977011"/>
                    <a:pt x="700151" y="986155"/>
                  </a:cubicBezTo>
                  <a:cubicBezTo>
                    <a:pt x="687070" y="989711"/>
                    <a:pt x="676910" y="1000252"/>
                    <a:pt x="673989" y="1013587"/>
                  </a:cubicBezTo>
                  <a:lnTo>
                    <a:pt x="653669" y="1107440"/>
                  </a:lnTo>
                  <a:cubicBezTo>
                    <a:pt x="652653" y="1112012"/>
                    <a:pt x="648716" y="1115187"/>
                    <a:pt x="644017" y="1115187"/>
                  </a:cubicBezTo>
                  <a:lnTo>
                    <a:pt x="544322" y="1115187"/>
                  </a:lnTo>
                  <a:cubicBezTo>
                    <a:pt x="539750" y="1115187"/>
                    <a:pt x="535686" y="1111885"/>
                    <a:pt x="534670" y="1107440"/>
                  </a:cubicBezTo>
                  <a:lnTo>
                    <a:pt x="514350" y="1013587"/>
                  </a:lnTo>
                  <a:cubicBezTo>
                    <a:pt x="511429" y="1000252"/>
                    <a:pt x="501396" y="989711"/>
                    <a:pt x="488188" y="986155"/>
                  </a:cubicBezTo>
                  <a:cubicBezTo>
                    <a:pt x="454406" y="977011"/>
                    <a:pt x="421894" y="963549"/>
                    <a:pt x="391668" y="946150"/>
                  </a:cubicBezTo>
                  <a:lnTo>
                    <a:pt x="379730" y="941324"/>
                  </a:lnTo>
                  <a:cubicBezTo>
                    <a:pt x="366649" y="941324"/>
                    <a:pt x="359791" y="943229"/>
                    <a:pt x="353822" y="947166"/>
                  </a:cubicBezTo>
                  <a:lnTo>
                    <a:pt x="273050" y="999109"/>
                  </a:lnTo>
                  <a:cubicBezTo>
                    <a:pt x="269113" y="1001649"/>
                    <a:pt x="263906" y="1001141"/>
                    <a:pt x="260731" y="997839"/>
                  </a:cubicBezTo>
                  <a:lnTo>
                    <a:pt x="190246" y="927354"/>
                  </a:lnTo>
                  <a:cubicBezTo>
                    <a:pt x="186944" y="924052"/>
                    <a:pt x="186436" y="918845"/>
                    <a:pt x="188976" y="915035"/>
                  </a:cubicBezTo>
                  <a:lnTo>
                    <a:pt x="240919" y="834263"/>
                  </a:lnTo>
                  <a:cubicBezTo>
                    <a:pt x="248285" y="822833"/>
                    <a:pt x="248666" y="808228"/>
                    <a:pt x="241935" y="796417"/>
                  </a:cubicBezTo>
                  <a:cubicBezTo>
                    <a:pt x="224409" y="766191"/>
                    <a:pt x="210947" y="733679"/>
                    <a:pt x="201930" y="699897"/>
                  </a:cubicBezTo>
                  <a:cubicBezTo>
                    <a:pt x="198374" y="686689"/>
                    <a:pt x="187833" y="676656"/>
                    <a:pt x="174498" y="673735"/>
                  </a:cubicBezTo>
                  <a:lnTo>
                    <a:pt x="80645" y="653415"/>
                  </a:lnTo>
                  <a:cubicBezTo>
                    <a:pt x="76073" y="652399"/>
                    <a:pt x="72898" y="648335"/>
                    <a:pt x="72898" y="643763"/>
                  </a:cubicBezTo>
                  <a:lnTo>
                    <a:pt x="72898" y="544195"/>
                  </a:lnTo>
                  <a:cubicBezTo>
                    <a:pt x="72898" y="539623"/>
                    <a:pt x="76200" y="535559"/>
                    <a:pt x="80645" y="534543"/>
                  </a:cubicBezTo>
                  <a:lnTo>
                    <a:pt x="174498" y="514223"/>
                  </a:lnTo>
                  <a:cubicBezTo>
                    <a:pt x="187833" y="511302"/>
                    <a:pt x="198374" y="501269"/>
                    <a:pt x="201930" y="488188"/>
                  </a:cubicBezTo>
                  <a:cubicBezTo>
                    <a:pt x="211074" y="454406"/>
                    <a:pt x="224536" y="421894"/>
                    <a:pt x="241935" y="391541"/>
                  </a:cubicBezTo>
                  <a:cubicBezTo>
                    <a:pt x="248666" y="379730"/>
                    <a:pt x="248412" y="365125"/>
                    <a:pt x="240919" y="353695"/>
                  </a:cubicBezTo>
                  <a:lnTo>
                    <a:pt x="188976" y="272923"/>
                  </a:lnTo>
                  <a:cubicBezTo>
                    <a:pt x="186436" y="268986"/>
                    <a:pt x="186944" y="263779"/>
                    <a:pt x="190246" y="260604"/>
                  </a:cubicBezTo>
                  <a:lnTo>
                    <a:pt x="260731" y="190119"/>
                  </a:lnTo>
                  <a:cubicBezTo>
                    <a:pt x="264033" y="186817"/>
                    <a:pt x="269240" y="186309"/>
                    <a:pt x="273050" y="188722"/>
                  </a:cubicBezTo>
                  <a:lnTo>
                    <a:pt x="353822" y="240792"/>
                  </a:lnTo>
                  <a:cubicBezTo>
                    <a:pt x="365252" y="248158"/>
                    <a:pt x="379857" y="248539"/>
                    <a:pt x="391668" y="241681"/>
                  </a:cubicBezTo>
                  <a:cubicBezTo>
                    <a:pt x="421894" y="224282"/>
                    <a:pt x="454406" y="210820"/>
                    <a:pt x="488188" y="201676"/>
                  </a:cubicBezTo>
                  <a:cubicBezTo>
                    <a:pt x="501396" y="198120"/>
                    <a:pt x="511429" y="187579"/>
                    <a:pt x="514350" y="174244"/>
                  </a:cubicBezTo>
                  <a:lnTo>
                    <a:pt x="534670" y="80391"/>
                  </a:lnTo>
                  <a:cubicBezTo>
                    <a:pt x="535686" y="75819"/>
                    <a:pt x="539750" y="72644"/>
                    <a:pt x="544322" y="72644"/>
                  </a:cubicBezTo>
                  <a:lnTo>
                    <a:pt x="644017" y="72644"/>
                  </a:lnTo>
                  <a:cubicBezTo>
                    <a:pt x="648716" y="72644"/>
                    <a:pt x="652653" y="75946"/>
                    <a:pt x="653669" y="80391"/>
                  </a:cubicBezTo>
                  <a:lnTo>
                    <a:pt x="673989" y="174244"/>
                  </a:lnTo>
                  <a:cubicBezTo>
                    <a:pt x="676910" y="187579"/>
                    <a:pt x="686943" y="198120"/>
                    <a:pt x="700151" y="201676"/>
                  </a:cubicBezTo>
                  <a:cubicBezTo>
                    <a:pt x="733933" y="210820"/>
                    <a:pt x="766445" y="224282"/>
                    <a:pt x="796798" y="241681"/>
                  </a:cubicBezTo>
                  <a:cubicBezTo>
                    <a:pt x="808609" y="248539"/>
                    <a:pt x="823214" y="248158"/>
                    <a:pt x="834644" y="240792"/>
                  </a:cubicBezTo>
                  <a:lnTo>
                    <a:pt x="915289" y="188722"/>
                  </a:lnTo>
                  <a:cubicBezTo>
                    <a:pt x="919226" y="186182"/>
                    <a:pt x="924433" y="186817"/>
                    <a:pt x="927608" y="190119"/>
                  </a:cubicBezTo>
                  <a:lnTo>
                    <a:pt x="998093" y="260604"/>
                  </a:lnTo>
                  <a:cubicBezTo>
                    <a:pt x="1001395" y="263906"/>
                    <a:pt x="1001903" y="269113"/>
                    <a:pt x="999490" y="272923"/>
                  </a:cubicBezTo>
                  <a:lnTo>
                    <a:pt x="947420" y="353695"/>
                  </a:lnTo>
                  <a:cubicBezTo>
                    <a:pt x="940054" y="365125"/>
                    <a:pt x="939673" y="379730"/>
                    <a:pt x="946531" y="391541"/>
                  </a:cubicBezTo>
                  <a:cubicBezTo>
                    <a:pt x="963930" y="421894"/>
                    <a:pt x="977519" y="454406"/>
                    <a:pt x="986536" y="488188"/>
                  </a:cubicBezTo>
                  <a:cubicBezTo>
                    <a:pt x="990092" y="501269"/>
                    <a:pt x="1000633" y="511429"/>
                    <a:pt x="1013968" y="514223"/>
                  </a:cubicBezTo>
                  <a:lnTo>
                    <a:pt x="1107821" y="534543"/>
                  </a:lnTo>
                  <a:cubicBezTo>
                    <a:pt x="1112393" y="535559"/>
                    <a:pt x="1115568" y="539623"/>
                    <a:pt x="1115568" y="544195"/>
                  </a:cubicBezTo>
                  <a:close/>
                  <a:moveTo>
                    <a:pt x="1123315" y="463423"/>
                  </a:moveTo>
                  <a:lnTo>
                    <a:pt x="1050544" y="447675"/>
                  </a:lnTo>
                  <a:cubicBezTo>
                    <a:pt x="1042543" y="422656"/>
                    <a:pt x="1032383" y="398272"/>
                    <a:pt x="1020445" y="374904"/>
                  </a:cubicBezTo>
                  <a:lnTo>
                    <a:pt x="1060831" y="312293"/>
                  </a:lnTo>
                  <a:cubicBezTo>
                    <a:pt x="1081786" y="279781"/>
                    <a:pt x="1077087" y="236347"/>
                    <a:pt x="1049782" y="209169"/>
                  </a:cubicBezTo>
                  <a:lnTo>
                    <a:pt x="979297" y="138684"/>
                  </a:lnTo>
                  <a:cubicBezTo>
                    <a:pt x="951992" y="111379"/>
                    <a:pt x="908558" y="106680"/>
                    <a:pt x="876046" y="127635"/>
                  </a:cubicBezTo>
                  <a:lnTo>
                    <a:pt x="813435" y="168021"/>
                  </a:lnTo>
                  <a:cubicBezTo>
                    <a:pt x="790067" y="155956"/>
                    <a:pt x="765683" y="145923"/>
                    <a:pt x="740664" y="137922"/>
                  </a:cubicBezTo>
                  <a:lnTo>
                    <a:pt x="724916" y="65151"/>
                  </a:lnTo>
                  <a:cubicBezTo>
                    <a:pt x="716788" y="27432"/>
                    <a:pt x="682752" y="0"/>
                    <a:pt x="644144" y="0"/>
                  </a:cubicBezTo>
                  <a:lnTo>
                    <a:pt x="544322" y="0"/>
                  </a:lnTo>
                  <a:cubicBezTo>
                    <a:pt x="505714" y="0"/>
                    <a:pt x="471678" y="27432"/>
                    <a:pt x="463550" y="65151"/>
                  </a:cubicBezTo>
                  <a:lnTo>
                    <a:pt x="447802" y="137922"/>
                  </a:lnTo>
                  <a:cubicBezTo>
                    <a:pt x="422783" y="145923"/>
                    <a:pt x="398399" y="156083"/>
                    <a:pt x="375031" y="168021"/>
                  </a:cubicBezTo>
                  <a:lnTo>
                    <a:pt x="312420" y="127635"/>
                  </a:lnTo>
                  <a:cubicBezTo>
                    <a:pt x="279908" y="106680"/>
                    <a:pt x="236601" y="111379"/>
                    <a:pt x="209169" y="138684"/>
                  </a:cubicBezTo>
                  <a:lnTo>
                    <a:pt x="138684" y="209169"/>
                  </a:lnTo>
                  <a:cubicBezTo>
                    <a:pt x="111379" y="236474"/>
                    <a:pt x="106680" y="279908"/>
                    <a:pt x="127635" y="312293"/>
                  </a:cubicBezTo>
                  <a:lnTo>
                    <a:pt x="168021" y="374904"/>
                  </a:lnTo>
                  <a:cubicBezTo>
                    <a:pt x="155956" y="398272"/>
                    <a:pt x="145923" y="422529"/>
                    <a:pt x="137922" y="447675"/>
                  </a:cubicBezTo>
                  <a:lnTo>
                    <a:pt x="65151" y="463423"/>
                  </a:lnTo>
                  <a:cubicBezTo>
                    <a:pt x="27305" y="471551"/>
                    <a:pt x="0" y="505587"/>
                    <a:pt x="0" y="544195"/>
                  </a:cubicBezTo>
                  <a:lnTo>
                    <a:pt x="0" y="643890"/>
                  </a:lnTo>
                  <a:cubicBezTo>
                    <a:pt x="0" y="682498"/>
                    <a:pt x="27432" y="716534"/>
                    <a:pt x="65151" y="724662"/>
                  </a:cubicBezTo>
                  <a:lnTo>
                    <a:pt x="137922" y="740410"/>
                  </a:lnTo>
                  <a:cubicBezTo>
                    <a:pt x="145923" y="765429"/>
                    <a:pt x="156083" y="789813"/>
                    <a:pt x="168021" y="813181"/>
                  </a:cubicBezTo>
                  <a:lnTo>
                    <a:pt x="127635" y="875792"/>
                  </a:lnTo>
                  <a:cubicBezTo>
                    <a:pt x="106680" y="908304"/>
                    <a:pt x="111379" y="951611"/>
                    <a:pt x="138684" y="978916"/>
                  </a:cubicBezTo>
                  <a:lnTo>
                    <a:pt x="209169" y="1049401"/>
                  </a:lnTo>
                  <a:cubicBezTo>
                    <a:pt x="236474" y="1076706"/>
                    <a:pt x="279908" y="1081278"/>
                    <a:pt x="312420" y="1060450"/>
                  </a:cubicBezTo>
                  <a:lnTo>
                    <a:pt x="375031" y="1020191"/>
                  </a:lnTo>
                  <a:cubicBezTo>
                    <a:pt x="398399" y="1032256"/>
                    <a:pt x="422783" y="1042289"/>
                    <a:pt x="447802" y="1050290"/>
                  </a:cubicBezTo>
                  <a:lnTo>
                    <a:pt x="463550" y="1123061"/>
                  </a:lnTo>
                  <a:cubicBezTo>
                    <a:pt x="471678" y="1160907"/>
                    <a:pt x="505714" y="1188212"/>
                    <a:pt x="544322" y="1188212"/>
                  </a:cubicBezTo>
                  <a:lnTo>
                    <a:pt x="644017" y="1188212"/>
                  </a:lnTo>
                  <a:cubicBezTo>
                    <a:pt x="682625" y="1188212"/>
                    <a:pt x="716661" y="1160780"/>
                    <a:pt x="724789" y="1123061"/>
                  </a:cubicBezTo>
                  <a:lnTo>
                    <a:pt x="740537" y="1050290"/>
                  </a:lnTo>
                  <a:cubicBezTo>
                    <a:pt x="765556" y="1042289"/>
                    <a:pt x="789940" y="1032129"/>
                    <a:pt x="813308" y="1020191"/>
                  </a:cubicBezTo>
                  <a:lnTo>
                    <a:pt x="875919" y="1060450"/>
                  </a:lnTo>
                  <a:cubicBezTo>
                    <a:pt x="908431" y="1081405"/>
                    <a:pt x="951738" y="1076833"/>
                    <a:pt x="979170" y="1049401"/>
                  </a:cubicBezTo>
                  <a:lnTo>
                    <a:pt x="1049655" y="978916"/>
                  </a:lnTo>
                  <a:cubicBezTo>
                    <a:pt x="1076960" y="951611"/>
                    <a:pt x="1081659" y="908177"/>
                    <a:pt x="1060704" y="875792"/>
                  </a:cubicBezTo>
                  <a:lnTo>
                    <a:pt x="1020318" y="813181"/>
                  </a:lnTo>
                  <a:cubicBezTo>
                    <a:pt x="1032383" y="789813"/>
                    <a:pt x="1042416" y="765429"/>
                    <a:pt x="1050417" y="740410"/>
                  </a:cubicBezTo>
                  <a:lnTo>
                    <a:pt x="1123188" y="724662"/>
                  </a:lnTo>
                  <a:cubicBezTo>
                    <a:pt x="1160907" y="716534"/>
                    <a:pt x="1188339" y="682498"/>
                    <a:pt x="1188339" y="643890"/>
                  </a:cubicBezTo>
                  <a:lnTo>
                    <a:pt x="1188339" y="544195"/>
                  </a:lnTo>
                  <a:cubicBezTo>
                    <a:pt x="1188339" y="505587"/>
                    <a:pt x="1160907" y="471551"/>
                    <a:pt x="1123188" y="46342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6769" y="63500"/>
              <a:ext cx="2109978" cy="2425192"/>
            </a:xfrm>
            <a:custGeom>
              <a:avLst/>
              <a:gdLst/>
              <a:ahLst/>
              <a:cxnLst/>
              <a:rect l="l" t="t" r="r" b="b"/>
              <a:pathLst>
                <a:path w="2109978" h="2425192">
                  <a:moveTo>
                    <a:pt x="1156716" y="72771"/>
                  </a:moveTo>
                  <a:cubicBezTo>
                    <a:pt x="1633982" y="72771"/>
                    <a:pt x="2037207" y="461010"/>
                    <a:pt x="2037207" y="920496"/>
                  </a:cubicBezTo>
                  <a:cubicBezTo>
                    <a:pt x="2037207" y="1173734"/>
                    <a:pt x="1908175" y="1513078"/>
                    <a:pt x="1716278" y="1764919"/>
                  </a:cubicBezTo>
                  <a:cubicBezTo>
                    <a:pt x="1686306" y="1804162"/>
                    <a:pt x="1669796" y="1853438"/>
                    <a:pt x="1669796" y="1903603"/>
                  </a:cubicBezTo>
                  <a:lnTo>
                    <a:pt x="1669796" y="2315972"/>
                  </a:lnTo>
                  <a:cubicBezTo>
                    <a:pt x="1669796" y="2336038"/>
                    <a:pt x="1653540" y="2352294"/>
                    <a:pt x="1633474" y="2352294"/>
                  </a:cubicBezTo>
                  <a:lnTo>
                    <a:pt x="831977" y="2352294"/>
                  </a:lnTo>
                  <a:cubicBezTo>
                    <a:pt x="811911" y="2352294"/>
                    <a:pt x="795655" y="2336038"/>
                    <a:pt x="795655" y="2315972"/>
                  </a:cubicBezTo>
                  <a:lnTo>
                    <a:pt x="795655" y="2039239"/>
                  </a:lnTo>
                  <a:cubicBezTo>
                    <a:pt x="795655" y="2028698"/>
                    <a:pt x="791083" y="2018665"/>
                    <a:pt x="783082" y="2011807"/>
                  </a:cubicBezTo>
                  <a:cubicBezTo>
                    <a:pt x="776478" y="2005965"/>
                    <a:pt x="767969" y="2002917"/>
                    <a:pt x="759333" y="2002917"/>
                  </a:cubicBezTo>
                  <a:lnTo>
                    <a:pt x="755904" y="2003044"/>
                  </a:lnTo>
                  <a:lnTo>
                    <a:pt x="515366" y="2038096"/>
                  </a:lnTo>
                  <a:cubicBezTo>
                    <a:pt x="509016" y="2038985"/>
                    <a:pt x="502539" y="2039493"/>
                    <a:pt x="496189" y="2039493"/>
                  </a:cubicBezTo>
                  <a:cubicBezTo>
                    <a:pt x="467868" y="2039493"/>
                    <a:pt x="440563" y="2030349"/>
                    <a:pt x="417576" y="2012950"/>
                  </a:cubicBezTo>
                  <a:cubicBezTo>
                    <a:pt x="389509" y="1991614"/>
                    <a:pt x="371475" y="1960626"/>
                    <a:pt x="367030" y="1925701"/>
                  </a:cubicBezTo>
                  <a:lnTo>
                    <a:pt x="308737" y="1472438"/>
                  </a:lnTo>
                  <a:cubicBezTo>
                    <a:pt x="306451" y="1454277"/>
                    <a:pt x="290957" y="1440688"/>
                    <a:pt x="272669" y="1440688"/>
                  </a:cubicBezTo>
                  <a:lnTo>
                    <a:pt x="146812" y="1440688"/>
                  </a:lnTo>
                  <a:cubicBezTo>
                    <a:pt x="122936" y="1440688"/>
                    <a:pt x="101473" y="1428496"/>
                    <a:pt x="89281" y="1408049"/>
                  </a:cubicBezTo>
                  <a:cubicBezTo>
                    <a:pt x="77089" y="1387602"/>
                    <a:pt x="76454" y="1362964"/>
                    <a:pt x="87757" y="1341882"/>
                  </a:cubicBezTo>
                  <a:lnTo>
                    <a:pt x="225425" y="1084961"/>
                  </a:lnTo>
                  <a:cubicBezTo>
                    <a:pt x="271907" y="998474"/>
                    <a:pt x="302768" y="902843"/>
                    <a:pt x="317119" y="800735"/>
                  </a:cubicBezTo>
                  <a:cubicBezTo>
                    <a:pt x="345440" y="600456"/>
                    <a:pt x="445262" y="416433"/>
                    <a:pt x="598424" y="282448"/>
                  </a:cubicBezTo>
                  <a:cubicBezTo>
                    <a:pt x="752856" y="147193"/>
                    <a:pt x="951103" y="72771"/>
                    <a:pt x="1156716" y="72771"/>
                  </a:cubicBezTo>
                  <a:close/>
                  <a:moveTo>
                    <a:pt x="1152906" y="0"/>
                  </a:moveTo>
                  <a:cubicBezTo>
                    <a:pt x="931037" y="889"/>
                    <a:pt x="717296" y="81661"/>
                    <a:pt x="550418" y="227711"/>
                  </a:cubicBezTo>
                  <a:cubicBezTo>
                    <a:pt x="384429" y="373126"/>
                    <a:pt x="275971" y="573024"/>
                    <a:pt x="245110" y="790448"/>
                  </a:cubicBezTo>
                  <a:cubicBezTo>
                    <a:pt x="231902" y="884047"/>
                    <a:pt x="203708" y="971550"/>
                    <a:pt x="161290" y="1050544"/>
                  </a:cubicBezTo>
                  <a:lnTo>
                    <a:pt x="23495" y="1307338"/>
                  </a:lnTo>
                  <a:cubicBezTo>
                    <a:pt x="0" y="1351153"/>
                    <a:pt x="1270" y="1402588"/>
                    <a:pt x="26670" y="1445260"/>
                  </a:cubicBezTo>
                  <a:cubicBezTo>
                    <a:pt x="52070" y="1487932"/>
                    <a:pt x="97028" y="1513332"/>
                    <a:pt x="146685" y="1513332"/>
                  </a:cubicBezTo>
                  <a:lnTo>
                    <a:pt x="240538" y="1513332"/>
                  </a:lnTo>
                  <a:lnTo>
                    <a:pt x="294767" y="1934845"/>
                  </a:lnTo>
                  <a:cubicBezTo>
                    <a:pt x="301752" y="1989328"/>
                    <a:pt x="329692" y="2037588"/>
                    <a:pt x="373507" y="2070862"/>
                  </a:cubicBezTo>
                  <a:cubicBezTo>
                    <a:pt x="409321" y="2098040"/>
                    <a:pt x="451866" y="2112264"/>
                    <a:pt x="495935" y="2112264"/>
                  </a:cubicBezTo>
                  <a:cubicBezTo>
                    <a:pt x="505841" y="2112264"/>
                    <a:pt x="515747" y="2111502"/>
                    <a:pt x="525653" y="2110105"/>
                  </a:cubicBezTo>
                  <a:lnTo>
                    <a:pt x="722757" y="2081403"/>
                  </a:lnTo>
                  <a:lnTo>
                    <a:pt x="722757" y="2316099"/>
                  </a:lnTo>
                  <a:cubicBezTo>
                    <a:pt x="722757" y="2376170"/>
                    <a:pt x="771652" y="2425065"/>
                    <a:pt x="831596" y="2425192"/>
                  </a:cubicBezTo>
                  <a:lnTo>
                    <a:pt x="1633728" y="2425192"/>
                  </a:lnTo>
                  <a:cubicBezTo>
                    <a:pt x="1693799" y="2425065"/>
                    <a:pt x="1742567" y="2376170"/>
                    <a:pt x="1742567" y="2316099"/>
                  </a:cubicBezTo>
                  <a:lnTo>
                    <a:pt x="1742567" y="1903603"/>
                  </a:lnTo>
                  <a:cubicBezTo>
                    <a:pt x="1742567" y="1869313"/>
                    <a:pt x="1753743" y="1835658"/>
                    <a:pt x="1774190" y="1808988"/>
                  </a:cubicBezTo>
                  <a:cubicBezTo>
                    <a:pt x="1974977" y="1545463"/>
                    <a:pt x="2109978" y="1188466"/>
                    <a:pt x="2109978" y="920496"/>
                  </a:cubicBezTo>
                  <a:cubicBezTo>
                    <a:pt x="2109978" y="676148"/>
                    <a:pt x="2008124" y="444754"/>
                    <a:pt x="1823339" y="268986"/>
                  </a:cubicBezTo>
                  <a:cubicBezTo>
                    <a:pt x="1644650" y="98933"/>
                    <a:pt x="1403223" y="1016"/>
                    <a:pt x="11605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51005" y="1608069"/>
            <a:ext cx="9154332" cy="1399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cs-CZ" sz="2639" spc="5" dirty="0">
                <a:latin typeface="Poppins"/>
              </a:rPr>
              <a:t>Výpomoc s reportingem udržitelnosti MSP pro velké odběratele, kteří již mají tuto povinnost a tím mají i požadavky na MSP</a:t>
            </a:r>
            <a:endParaRPr lang="en-US" sz="2639" spc="5" dirty="0">
              <a:latin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51005" y="5119636"/>
            <a:ext cx="343018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cs-CZ" sz="3200" spc="7" dirty="0">
                <a:latin typeface="Poppins"/>
              </a:rPr>
              <a:t>ESG - Roadshow</a:t>
            </a:r>
            <a:endParaRPr lang="en-US" sz="3200" spc="7" dirty="0">
              <a:latin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85800" y="842226"/>
            <a:ext cx="9981577" cy="451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2"/>
              </a:lnSpc>
            </a:pPr>
            <a:r>
              <a:rPr lang="cs-CZ" sz="2665" spc="-15" dirty="0">
                <a:latin typeface="Poppins Bold"/>
              </a:rPr>
              <a:t>Služby pro podporu udržitelnosti a ESG v MSP</a:t>
            </a:r>
            <a:endParaRPr lang="en-US" sz="2665" spc="-15" dirty="0">
              <a:solidFill>
                <a:srgbClr val="AB208E"/>
              </a:solidFill>
              <a:latin typeface="Poppins Bold"/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E0895108-AECB-E034-8382-77E21D15C0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9" y="1777290"/>
            <a:ext cx="840857" cy="840857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DFA1D7E1-0A65-B5C0-4122-27118EA82E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02" y="3410112"/>
            <a:ext cx="840857" cy="840857"/>
          </a:xfrm>
          <a:prstGeom prst="rect">
            <a:avLst/>
          </a:prstGeom>
        </p:spPr>
      </p:pic>
      <p:sp>
        <p:nvSpPr>
          <p:cNvPr id="28" name="TextBox 20">
            <a:extLst>
              <a:ext uri="{FF2B5EF4-FFF2-40B4-BE49-F238E27FC236}">
                <a16:creationId xmlns:a16="http://schemas.microsoft.com/office/drawing/2014/main" id="{D4982C0F-E285-8C85-2427-8BD239A46B06}"/>
              </a:ext>
            </a:extLst>
          </p:cNvPr>
          <p:cNvSpPr txBox="1"/>
          <p:nvPr/>
        </p:nvSpPr>
        <p:spPr>
          <a:xfrm>
            <a:off x="2184228" y="3508792"/>
            <a:ext cx="5899067" cy="81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2641" spc="5" dirty="0">
                <a:latin typeface="Poppins"/>
              </a:rPr>
              <a:t>Zpracování analýzy potřeb firmy pro vytvoření ESG reportingu </a:t>
            </a:r>
            <a:endParaRPr lang="en-US" sz="2641" spc="5" dirty="0">
              <a:latin typeface="Poppins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EC2285CB-33C0-BA0E-9CEB-5E620C749A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63" y="4928518"/>
            <a:ext cx="828931" cy="8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4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70664" cy="6858000"/>
          </a:xfrm>
          <a:custGeom>
            <a:avLst/>
            <a:gdLst/>
            <a:ahLst/>
            <a:cxnLst/>
            <a:rect l="l" t="t" r="r" b="b"/>
            <a:pathLst>
              <a:path w="18255996" h="10287000">
                <a:moveTo>
                  <a:pt x="0" y="0"/>
                </a:moveTo>
                <a:lnTo>
                  <a:pt x="18255996" y="0"/>
                </a:lnTo>
                <a:lnTo>
                  <a:pt x="182559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176" t="-28170" r="-8361" b="-12121"/>
            </a:stretch>
          </a:blipFill>
        </p:spPr>
        <p:txBody>
          <a:bodyPr/>
          <a:lstStyle/>
          <a:p>
            <a:endParaRPr lang="cs-CZ" sz="933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1018" y="1936471"/>
            <a:ext cx="683279" cy="684321"/>
            <a:chOff x="0" y="0"/>
            <a:chExt cx="1024928" cy="1026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4890" cy="1026541"/>
            </a:xfrm>
            <a:custGeom>
              <a:avLst/>
              <a:gdLst/>
              <a:ahLst/>
              <a:cxnLst/>
              <a:rect l="l" t="t" r="r" b="b"/>
              <a:pathLst>
                <a:path w="1024890" h="1026541">
                  <a:moveTo>
                    <a:pt x="623443" y="153924"/>
                  </a:moveTo>
                  <a:cubicBezTo>
                    <a:pt x="637540" y="153924"/>
                    <a:pt x="649097" y="165481"/>
                    <a:pt x="649097" y="179578"/>
                  </a:cubicBezTo>
                  <a:cubicBezTo>
                    <a:pt x="649097" y="193675"/>
                    <a:pt x="637540" y="205232"/>
                    <a:pt x="623443" y="205232"/>
                  </a:cubicBezTo>
                  <a:cubicBezTo>
                    <a:pt x="609346" y="205232"/>
                    <a:pt x="597789" y="193675"/>
                    <a:pt x="597789" y="179578"/>
                  </a:cubicBezTo>
                  <a:cubicBezTo>
                    <a:pt x="597789" y="165481"/>
                    <a:pt x="609346" y="153924"/>
                    <a:pt x="623443" y="153924"/>
                  </a:cubicBezTo>
                  <a:close/>
                  <a:moveTo>
                    <a:pt x="315976" y="290830"/>
                  </a:moveTo>
                  <a:cubicBezTo>
                    <a:pt x="330073" y="290830"/>
                    <a:pt x="341630" y="302387"/>
                    <a:pt x="341630" y="316484"/>
                  </a:cubicBezTo>
                  <a:cubicBezTo>
                    <a:pt x="341630" y="330581"/>
                    <a:pt x="330073" y="342138"/>
                    <a:pt x="315976" y="342138"/>
                  </a:cubicBezTo>
                  <a:cubicBezTo>
                    <a:pt x="301879" y="342138"/>
                    <a:pt x="290322" y="330581"/>
                    <a:pt x="290322" y="316484"/>
                  </a:cubicBezTo>
                  <a:lnTo>
                    <a:pt x="291211" y="308737"/>
                  </a:lnTo>
                  <a:lnTo>
                    <a:pt x="304927" y="293370"/>
                  </a:lnTo>
                  <a:cubicBezTo>
                    <a:pt x="308356" y="291719"/>
                    <a:pt x="311912" y="290830"/>
                    <a:pt x="315976" y="290830"/>
                  </a:cubicBezTo>
                  <a:close/>
                  <a:moveTo>
                    <a:pt x="555117" y="324993"/>
                  </a:moveTo>
                  <a:cubicBezTo>
                    <a:pt x="569214" y="324993"/>
                    <a:pt x="580771" y="336550"/>
                    <a:pt x="580771" y="350647"/>
                  </a:cubicBezTo>
                  <a:cubicBezTo>
                    <a:pt x="580771" y="364744"/>
                    <a:pt x="569214" y="376301"/>
                    <a:pt x="555117" y="376301"/>
                  </a:cubicBezTo>
                  <a:cubicBezTo>
                    <a:pt x="541020" y="376301"/>
                    <a:pt x="529463" y="364744"/>
                    <a:pt x="529463" y="350647"/>
                  </a:cubicBezTo>
                  <a:cubicBezTo>
                    <a:pt x="529463" y="336550"/>
                    <a:pt x="541020" y="324993"/>
                    <a:pt x="555117" y="324993"/>
                  </a:cubicBezTo>
                  <a:close/>
                  <a:moveTo>
                    <a:pt x="845566" y="410591"/>
                  </a:moveTo>
                  <a:cubicBezTo>
                    <a:pt x="859663" y="410591"/>
                    <a:pt x="871220" y="422148"/>
                    <a:pt x="871220" y="436245"/>
                  </a:cubicBezTo>
                  <a:cubicBezTo>
                    <a:pt x="871220" y="450342"/>
                    <a:pt x="859663" y="461899"/>
                    <a:pt x="845566" y="461899"/>
                  </a:cubicBezTo>
                  <a:cubicBezTo>
                    <a:pt x="831469" y="461899"/>
                    <a:pt x="819912" y="450342"/>
                    <a:pt x="819912" y="436245"/>
                  </a:cubicBezTo>
                  <a:cubicBezTo>
                    <a:pt x="819912" y="422148"/>
                    <a:pt x="831469" y="410591"/>
                    <a:pt x="845566" y="410591"/>
                  </a:cubicBezTo>
                  <a:close/>
                  <a:moveTo>
                    <a:pt x="418465" y="427736"/>
                  </a:moveTo>
                  <a:cubicBezTo>
                    <a:pt x="432562" y="427736"/>
                    <a:pt x="444119" y="439293"/>
                    <a:pt x="444119" y="453390"/>
                  </a:cubicBezTo>
                  <a:cubicBezTo>
                    <a:pt x="444119" y="467487"/>
                    <a:pt x="432562" y="479044"/>
                    <a:pt x="418465" y="479044"/>
                  </a:cubicBezTo>
                  <a:cubicBezTo>
                    <a:pt x="404368" y="479044"/>
                    <a:pt x="392811" y="467487"/>
                    <a:pt x="392811" y="453390"/>
                  </a:cubicBezTo>
                  <a:cubicBezTo>
                    <a:pt x="392811" y="439293"/>
                    <a:pt x="404368" y="427736"/>
                    <a:pt x="418465" y="427736"/>
                  </a:cubicBezTo>
                  <a:close/>
                  <a:moveTo>
                    <a:pt x="691769" y="479044"/>
                  </a:moveTo>
                  <a:cubicBezTo>
                    <a:pt x="705866" y="479044"/>
                    <a:pt x="717423" y="490601"/>
                    <a:pt x="717423" y="504698"/>
                  </a:cubicBezTo>
                  <a:cubicBezTo>
                    <a:pt x="717423" y="518795"/>
                    <a:pt x="705866" y="530352"/>
                    <a:pt x="691769" y="530352"/>
                  </a:cubicBezTo>
                  <a:cubicBezTo>
                    <a:pt x="677672" y="530352"/>
                    <a:pt x="666115" y="518795"/>
                    <a:pt x="666115" y="504698"/>
                  </a:cubicBezTo>
                  <a:cubicBezTo>
                    <a:pt x="666115" y="490601"/>
                    <a:pt x="677672" y="479044"/>
                    <a:pt x="691769" y="479044"/>
                  </a:cubicBezTo>
                  <a:close/>
                  <a:moveTo>
                    <a:pt x="128143" y="496062"/>
                  </a:moveTo>
                  <a:cubicBezTo>
                    <a:pt x="142240" y="496062"/>
                    <a:pt x="153797" y="507619"/>
                    <a:pt x="153797" y="521716"/>
                  </a:cubicBezTo>
                  <a:cubicBezTo>
                    <a:pt x="153797" y="535813"/>
                    <a:pt x="142240" y="547370"/>
                    <a:pt x="128143" y="547370"/>
                  </a:cubicBezTo>
                  <a:cubicBezTo>
                    <a:pt x="114046" y="547370"/>
                    <a:pt x="102489" y="535813"/>
                    <a:pt x="102489" y="521716"/>
                  </a:cubicBezTo>
                  <a:cubicBezTo>
                    <a:pt x="102489" y="507619"/>
                    <a:pt x="114046" y="496062"/>
                    <a:pt x="128143" y="496062"/>
                  </a:cubicBezTo>
                  <a:close/>
                  <a:moveTo>
                    <a:pt x="572262" y="615823"/>
                  </a:moveTo>
                  <a:cubicBezTo>
                    <a:pt x="586359" y="615823"/>
                    <a:pt x="597916" y="627380"/>
                    <a:pt x="597916" y="641477"/>
                  </a:cubicBezTo>
                  <a:cubicBezTo>
                    <a:pt x="597916" y="655574"/>
                    <a:pt x="586359" y="667131"/>
                    <a:pt x="572262" y="667131"/>
                  </a:cubicBezTo>
                  <a:cubicBezTo>
                    <a:pt x="558165" y="667131"/>
                    <a:pt x="546608" y="655574"/>
                    <a:pt x="546608" y="641477"/>
                  </a:cubicBezTo>
                  <a:cubicBezTo>
                    <a:pt x="546608" y="627380"/>
                    <a:pt x="558165" y="615823"/>
                    <a:pt x="572262" y="615823"/>
                  </a:cubicBezTo>
                  <a:close/>
                  <a:moveTo>
                    <a:pt x="315976" y="667258"/>
                  </a:moveTo>
                  <a:cubicBezTo>
                    <a:pt x="330073" y="667258"/>
                    <a:pt x="341630" y="678815"/>
                    <a:pt x="341630" y="692912"/>
                  </a:cubicBezTo>
                  <a:cubicBezTo>
                    <a:pt x="341630" y="707009"/>
                    <a:pt x="330073" y="718566"/>
                    <a:pt x="315976" y="718566"/>
                  </a:cubicBezTo>
                  <a:cubicBezTo>
                    <a:pt x="301879" y="718566"/>
                    <a:pt x="290322" y="707009"/>
                    <a:pt x="290322" y="692912"/>
                  </a:cubicBezTo>
                  <a:cubicBezTo>
                    <a:pt x="290322" y="678815"/>
                    <a:pt x="301879" y="667258"/>
                    <a:pt x="315976" y="667258"/>
                  </a:cubicBezTo>
                  <a:close/>
                  <a:moveTo>
                    <a:pt x="777240" y="752729"/>
                  </a:moveTo>
                  <a:cubicBezTo>
                    <a:pt x="791337" y="752729"/>
                    <a:pt x="802894" y="764286"/>
                    <a:pt x="802894" y="778383"/>
                  </a:cubicBezTo>
                  <a:cubicBezTo>
                    <a:pt x="802894" y="792480"/>
                    <a:pt x="791337" y="804037"/>
                    <a:pt x="777240" y="804037"/>
                  </a:cubicBezTo>
                  <a:cubicBezTo>
                    <a:pt x="763143" y="804037"/>
                    <a:pt x="751586" y="792480"/>
                    <a:pt x="751586" y="778383"/>
                  </a:cubicBezTo>
                  <a:cubicBezTo>
                    <a:pt x="751586" y="764286"/>
                    <a:pt x="763143" y="752729"/>
                    <a:pt x="777240" y="752729"/>
                  </a:cubicBezTo>
                  <a:close/>
                  <a:moveTo>
                    <a:pt x="606425" y="769874"/>
                  </a:moveTo>
                  <a:cubicBezTo>
                    <a:pt x="620522" y="769874"/>
                    <a:pt x="632079" y="781431"/>
                    <a:pt x="632079" y="795528"/>
                  </a:cubicBezTo>
                  <a:cubicBezTo>
                    <a:pt x="632079" y="809625"/>
                    <a:pt x="620522" y="821182"/>
                    <a:pt x="606425" y="821182"/>
                  </a:cubicBezTo>
                  <a:cubicBezTo>
                    <a:pt x="592328" y="821182"/>
                    <a:pt x="580771" y="809625"/>
                    <a:pt x="580771" y="795528"/>
                  </a:cubicBezTo>
                  <a:cubicBezTo>
                    <a:pt x="580771" y="781431"/>
                    <a:pt x="592328" y="769874"/>
                    <a:pt x="606425" y="769874"/>
                  </a:cubicBezTo>
                  <a:close/>
                  <a:moveTo>
                    <a:pt x="435610" y="787019"/>
                  </a:moveTo>
                  <a:cubicBezTo>
                    <a:pt x="449707" y="787019"/>
                    <a:pt x="461264" y="798576"/>
                    <a:pt x="461264" y="812673"/>
                  </a:cubicBezTo>
                  <a:cubicBezTo>
                    <a:pt x="461264" y="826770"/>
                    <a:pt x="449707" y="838327"/>
                    <a:pt x="435610" y="838327"/>
                  </a:cubicBezTo>
                  <a:cubicBezTo>
                    <a:pt x="421513" y="838327"/>
                    <a:pt x="409956" y="826770"/>
                    <a:pt x="409956" y="812673"/>
                  </a:cubicBezTo>
                  <a:cubicBezTo>
                    <a:pt x="409956" y="798576"/>
                    <a:pt x="421513" y="787019"/>
                    <a:pt x="435610" y="787019"/>
                  </a:cubicBezTo>
                  <a:close/>
                  <a:moveTo>
                    <a:pt x="512445" y="34163"/>
                  </a:moveTo>
                  <a:lnTo>
                    <a:pt x="597916" y="41910"/>
                  </a:lnTo>
                  <a:lnTo>
                    <a:pt x="597916" y="125730"/>
                  </a:lnTo>
                  <a:cubicBezTo>
                    <a:pt x="577596" y="135382"/>
                    <a:pt x="563753" y="155829"/>
                    <a:pt x="563753" y="179832"/>
                  </a:cubicBezTo>
                  <a:cubicBezTo>
                    <a:pt x="563753" y="212725"/>
                    <a:pt x="590677" y="239649"/>
                    <a:pt x="623570" y="239649"/>
                  </a:cubicBezTo>
                  <a:cubicBezTo>
                    <a:pt x="656463" y="239649"/>
                    <a:pt x="683387" y="212725"/>
                    <a:pt x="683387" y="179832"/>
                  </a:cubicBezTo>
                  <a:cubicBezTo>
                    <a:pt x="683387" y="149733"/>
                    <a:pt x="661162" y="124714"/>
                    <a:pt x="632079" y="120650"/>
                  </a:cubicBezTo>
                  <a:lnTo>
                    <a:pt x="632079" y="49149"/>
                  </a:lnTo>
                  <a:cubicBezTo>
                    <a:pt x="696087" y="65659"/>
                    <a:pt x="755904" y="95377"/>
                    <a:pt x="808482" y="136779"/>
                  </a:cubicBezTo>
                  <a:lnTo>
                    <a:pt x="802894" y="136779"/>
                  </a:lnTo>
                  <a:lnTo>
                    <a:pt x="802894" y="297434"/>
                  </a:lnTo>
                  <a:lnTo>
                    <a:pt x="666242" y="365887"/>
                  </a:lnTo>
                  <a:lnTo>
                    <a:pt x="666242" y="450723"/>
                  </a:lnTo>
                  <a:cubicBezTo>
                    <a:pt x="645922" y="460375"/>
                    <a:pt x="632079" y="480822"/>
                    <a:pt x="632079" y="504825"/>
                  </a:cubicBezTo>
                  <a:cubicBezTo>
                    <a:pt x="632079" y="537718"/>
                    <a:pt x="659003" y="564642"/>
                    <a:pt x="691896" y="564642"/>
                  </a:cubicBezTo>
                  <a:cubicBezTo>
                    <a:pt x="724789" y="564642"/>
                    <a:pt x="751713" y="537718"/>
                    <a:pt x="751713" y="504825"/>
                  </a:cubicBezTo>
                  <a:cubicBezTo>
                    <a:pt x="751713" y="474726"/>
                    <a:pt x="729488" y="449707"/>
                    <a:pt x="700405" y="445643"/>
                  </a:cubicBezTo>
                  <a:lnTo>
                    <a:pt x="700405" y="387223"/>
                  </a:lnTo>
                  <a:lnTo>
                    <a:pt x="837057" y="318770"/>
                  </a:lnTo>
                  <a:lnTo>
                    <a:pt x="837057" y="161417"/>
                  </a:lnTo>
                  <a:cubicBezTo>
                    <a:pt x="841756" y="165735"/>
                    <a:pt x="846201" y="169926"/>
                    <a:pt x="850773" y="174498"/>
                  </a:cubicBezTo>
                  <a:cubicBezTo>
                    <a:pt x="916559" y="240411"/>
                    <a:pt x="960755" y="321818"/>
                    <a:pt x="979932" y="410591"/>
                  </a:cubicBezTo>
                  <a:lnTo>
                    <a:pt x="899541" y="410591"/>
                  </a:lnTo>
                  <a:cubicBezTo>
                    <a:pt x="889889" y="390271"/>
                    <a:pt x="869188" y="376428"/>
                    <a:pt x="845566" y="376428"/>
                  </a:cubicBezTo>
                  <a:cubicBezTo>
                    <a:pt x="812673" y="376428"/>
                    <a:pt x="785749" y="403352"/>
                    <a:pt x="785749" y="436245"/>
                  </a:cubicBezTo>
                  <a:cubicBezTo>
                    <a:pt x="785749" y="469138"/>
                    <a:pt x="812673" y="496062"/>
                    <a:pt x="845566" y="496062"/>
                  </a:cubicBezTo>
                  <a:cubicBezTo>
                    <a:pt x="875665" y="496062"/>
                    <a:pt x="900684" y="473837"/>
                    <a:pt x="904748" y="444754"/>
                  </a:cubicBezTo>
                  <a:lnTo>
                    <a:pt x="985901" y="444754"/>
                  </a:lnTo>
                  <a:cubicBezTo>
                    <a:pt x="989076" y="467233"/>
                    <a:pt x="990854" y="490093"/>
                    <a:pt x="990854" y="513207"/>
                  </a:cubicBezTo>
                  <a:lnTo>
                    <a:pt x="988060" y="564515"/>
                  </a:lnTo>
                  <a:lnTo>
                    <a:pt x="812927" y="564515"/>
                  </a:lnTo>
                  <a:lnTo>
                    <a:pt x="744601" y="632968"/>
                  </a:lnTo>
                  <a:lnTo>
                    <a:pt x="631444" y="632968"/>
                  </a:lnTo>
                  <a:cubicBezTo>
                    <a:pt x="627380" y="603885"/>
                    <a:pt x="602361" y="581660"/>
                    <a:pt x="572262" y="581660"/>
                  </a:cubicBezTo>
                  <a:cubicBezTo>
                    <a:pt x="539369" y="581660"/>
                    <a:pt x="512445" y="608584"/>
                    <a:pt x="512445" y="641477"/>
                  </a:cubicBezTo>
                  <a:cubicBezTo>
                    <a:pt x="512445" y="674370"/>
                    <a:pt x="539369" y="701294"/>
                    <a:pt x="572262" y="701294"/>
                  </a:cubicBezTo>
                  <a:cubicBezTo>
                    <a:pt x="596011" y="701294"/>
                    <a:pt x="616712" y="687451"/>
                    <a:pt x="626237" y="667131"/>
                  </a:cubicBezTo>
                  <a:lnTo>
                    <a:pt x="758698" y="667131"/>
                  </a:lnTo>
                  <a:lnTo>
                    <a:pt x="827024" y="598678"/>
                  </a:lnTo>
                  <a:lnTo>
                    <a:pt x="983107" y="598678"/>
                  </a:lnTo>
                  <a:cubicBezTo>
                    <a:pt x="967105" y="688467"/>
                    <a:pt x="925703" y="771652"/>
                    <a:pt x="862457" y="839470"/>
                  </a:cubicBezTo>
                  <a:lnTo>
                    <a:pt x="829818" y="806704"/>
                  </a:lnTo>
                  <a:cubicBezTo>
                    <a:pt x="834517" y="798195"/>
                    <a:pt x="837057" y="788543"/>
                    <a:pt x="837057" y="778256"/>
                  </a:cubicBezTo>
                  <a:cubicBezTo>
                    <a:pt x="837057" y="745363"/>
                    <a:pt x="810133" y="718439"/>
                    <a:pt x="777240" y="718439"/>
                  </a:cubicBezTo>
                  <a:cubicBezTo>
                    <a:pt x="744347" y="718439"/>
                    <a:pt x="717423" y="745363"/>
                    <a:pt x="717423" y="778256"/>
                  </a:cubicBezTo>
                  <a:cubicBezTo>
                    <a:pt x="717423" y="811149"/>
                    <a:pt x="744347" y="838073"/>
                    <a:pt x="777240" y="838073"/>
                  </a:cubicBezTo>
                  <a:lnTo>
                    <a:pt x="805688" y="830834"/>
                  </a:lnTo>
                  <a:lnTo>
                    <a:pt x="838327" y="863600"/>
                  </a:lnTo>
                  <a:cubicBezTo>
                    <a:pt x="766318" y="930910"/>
                    <a:pt x="677164" y="973582"/>
                    <a:pt x="580771" y="987171"/>
                  </a:cubicBezTo>
                  <a:lnTo>
                    <a:pt x="580771" y="896620"/>
                  </a:lnTo>
                  <a:lnTo>
                    <a:pt x="624967" y="852297"/>
                  </a:lnTo>
                  <a:cubicBezTo>
                    <a:pt x="648843" y="844423"/>
                    <a:pt x="666115" y="821944"/>
                    <a:pt x="666115" y="795401"/>
                  </a:cubicBezTo>
                  <a:cubicBezTo>
                    <a:pt x="666115" y="762508"/>
                    <a:pt x="639191" y="735584"/>
                    <a:pt x="606298" y="735584"/>
                  </a:cubicBezTo>
                  <a:cubicBezTo>
                    <a:pt x="573405" y="735584"/>
                    <a:pt x="546481" y="762508"/>
                    <a:pt x="546481" y="795401"/>
                  </a:cubicBezTo>
                  <a:cubicBezTo>
                    <a:pt x="546481" y="818896"/>
                    <a:pt x="560197" y="839216"/>
                    <a:pt x="579755" y="849122"/>
                  </a:cubicBezTo>
                  <a:lnTo>
                    <a:pt x="546481" y="882523"/>
                  </a:lnTo>
                  <a:lnTo>
                    <a:pt x="546481" y="990981"/>
                  </a:lnTo>
                  <a:cubicBezTo>
                    <a:pt x="535178" y="991870"/>
                    <a:pt x="523875" y="992251"/>
                    <a:pt x="512318" y="992251"/>
                  </a:cubicBezTo>
                  <a:cubicBezTo>
                    <a:pt x="403606" y="992251"/>
                    <a:pt x="300482" y="956056"/>
                    <a:pt x="216408" y="889635"/>
                  </a:cubicBezTo>
                  <a:lnTo>
                    <a:pt x="280289" y="889635"/>
                  </a:lnTo>
                  <a:lnTo>
                    <a:pt x="331597" y="838327"/>
                  </a:lnTo>
                  <a:lnTo>
                    <a:pt x="381508" y="838327"/>
                  </a:lnTo>
                  <a:cubicBezTo>
                    <a:pt x="391160" y="858647"/>
                    <a:pt x="411607" y="872490"/>
                    <a:pt x="435483" y="872490"/>
                  </a:cubicBezTo>
                  <a:cubicBezTo>
                    <a:pt x="468376" y="872490"/>
                    <a:pt x="495300" y="845566"/>
                    <a:pt x="495300" y="812546"/>
                  </a:cubicBezTo>
                  <a:cubicBezTo>
                    <a:pt x="495300" y="779526"/>
                    <a:pt x="468376" y="752729"/>
                    <a:pt x="435483" y="752729"/>
                  </a:cubicBezTo>
                  <a:cubicBezTo>
                    <a:pt x="405384" y="752729"/>
                    <a:pt x="380365" y="774954"/>
                    <a:pt x="376301" y="804037"/>
                  </a:cubicBezTo>
                  <a:lnTo>
                    <a:pt x="317500" y="804037"/>
                  </a:lnTo>
                  <a:lnTo>
                    <a:pt x="266192" y="855345"/>
                  </a:lnTo>
                  <a:lnTo>
                    <a:pt x="177800" y="855345"/>
                  </a:lnTo>
                  <a:cubicBezTo>
                    <a:pt x="176784" y="854329"/>
                    <a:pt x="175514" y="852932"/>
                    <a:pt x="174371" y="851916"/>
                  </a:cubicBezTo>
                  <a:cubicBezTo>
                    <a:pt x="117094" y="794639"/>
                    <a:pt x="76327" y="725551"/>
                    <a:pt x="53975" y="649986"/>
                  </a:cubicBezTo>
                  <a:lnTo>
                    <a:pt x="143256" y="649986"/>
                  </a:lnTo>
                  <a:lnTo>
                    <a:pt x="177419" y="718439"/>
                  </a:lnTo>
                  <a:lnTo>
                    <a:pt x="262128" y="718439"/>
                  </a:lnTo>
                  <a:cubicBezTo>
                    <a:pt x="271780" y="738759"/>
                    <a:pt x="292227" y="752602"/>
                    <a:pt x="316103" y="752602"/>
                  </a:cubicBezTo>
                  <a:cubicBezTo>
                    <a:pt x="348996" y="752602"/>
                    <a:pt x="375920" y="725678"/>
                    <a:pt x="375920" y="692785"/>
                  </a:cubicBezTo>
                  <a:cubicBezTo>
                    <a:pt x="375920" y="659892"/>
                    <a:pt x="348996" y="632968"/>
                    <a:pt x="316103" y="632968"/>
                  </a:cubicBezTo>
                  <a:cubicBezTo>
                    <a:pt x="286004" y="632968"/>
                    <a:pt x="260985" y="655193"/>
                    <a:pt x="256921" y="684276"/>
                  </a:cubicBezTo>
                  <a:lnTo>
                    <a:pt x="198755" y="684276"/>
                  </a:lnTo>
                  <a:lnTo>
                    <a:pt x="164592" y="615823"/>
                  </a:lnTo>
                  <a:lnTo>
                    <a:pt x="136652" y="615823"/>
                  </a:lnTo>
                  <a:lnTo>
                    <a:pt x="136652" y="581025"/>
                  </a:lnTo>
                  <a:cubicBezTo>
                    <a:pt x="165735" y="576961"/>
                    <a:pt x="187833" y="551942"/>
                    <a:pt x="187833" y="521843"/>
                  </a:cubicBezTo>
                  <a:cubicBezTo>
                    <a:pt x="187833" y="488950"/>
                    <a:pt x="160909" y="462026"/>
                    <a:pt x="128016" y="462026"/>
                  </a:cubicBezTo>
                  <a:cubicBezTo>
                    <a:pt x="95123" y="462026"/>
                    <a:pt x="68199" y="488950"/>
                    <a:pt x="68199" y="521843"/>
                  </a:cubicBezTo>
                  <a:cubicBezTo>
                    <a:pt x="68199" y="545592"/>
                    <a:pt x="82042" y="566293"/>
                    <a:pt x="102362" y="575945"/>
                  </a:cubicBezTo>
                  <a:lnTo>
                    <a:pt x="102362" y="615950"/>
                  </a:lnTo>
                  <a:lnTo>
                    <a:pt x="45085" y="615950"/>
                  </a:lnTo>
                  <a:cubicBezTo>
                    <a:pt x="37846" y="582549"/>
                    <a:pt x="34163" y="548132"/>
                    <a:pt x="34163" y="513334"/>
                  </a:cubicBezTo>
                  <a:lnTo>
                    <a:pt x="41910" y="427736"/>
                  </a:lnTo>
                  <a:lnTo>
                    <a:pt x="197993" y="427736"/>
                  </a:lnTo>
                  <a:lnTo>
                    <a:pt x="249301" y="479044"/>
                  </a:lnTo>
                  <a:lnTo>
                    <a:pt x="364490" y="479044"/>
                  </a:lnTo>
                  <a:cubicBezTo>
                    <a:pt x="374142" y="499364"/>
                    <a:pt x="394589" y="513207"/>
                    <a:pt x="418465" y="513207"/>
                  </a:cubicBezTo>
                  <a:cubicBezTo>
                    <a:pt x="451358" y="513207"/>
                    <a:pt x="478282" y="486283"/>
                    <a:pt x="478282" y="453390"/>
                  </a:cubicBezTo>
                  <a:cubicBezTo>
                    <a:pt x="478282" y="420497"/>
                    <a:pt x="451358" y="393573"/>
                    <a:pt x="418465" y="393573"/>
                  </a:cubicBezTo>
                  <a:cubicBezTo>
                    <a:pt x="388366" y="393573"/>
                    <a:pt x="363347" y="415798"/>
                    <a:pt x="359283" y="444881"/>
                  </a:cubicBezTo>
                  <a:lnTo>
                    <a:pt x="263271" y="444881"/>
                  </a:lnTo>
                  <a:lnTo>
                    <a:pt x="212090" y="393446"/>
                  </a:lnTo>
                  <a:lnTo>
                    <a:pt x="49149" y="393446"/>
                  </a:lnTo>
                  <a:cubicBezTo>
                    <a:pt x="70104" y="311277"/>
                    <a:pt x="112776" y="236093"/>
                    <a:pt x="174244" y="174498"/>
                  </a:cubicBezTo>
                  <a:lnTo>
                    <a:pt x="239141" y="120015"/>
                  </a:lnTo>
                  <a:lnTo>
                    <a:pt x="239141" y="263652"/>
                  </a:lnTo>
                  <a:lnTo>
                    <a:pt x="263525" y="288036"/>
                  </a:lnTo>
                  <a:cubicBezTo>
                    <a:pt x="258826" y="296545"/>
                    <a:pt x="256286" y="306197"/>
                    <a:pt x="256286" y="316484"/>
                  </a:cubicBezTo>
                  <a:cubicBezTo>
                    <a:pt x="256286" y="349377"/>
                    <a:pt x="283210" y="376301"/>
                    <a:pt x="316103" y="376301"/>
                  </a:cubicBezTo>
                  <a:cubicBezTo>
                    <a:pt x="348996" y="376301"/>
                    <a:pt x="375920" y="349377"/>
                    <a:pt x="375920" y="316484"/>
                  </a:cubicBezTo>
                  <a:cubicBezTo>
                    <a:pt x="375920" y="283591"/>
                    <a:pt x="348996" y="256667"/>
                    <a:pt x="316103" y="256667"/>
                  </a:cubicBezTo>
                  <a:lnTo>
                    <a:pt x="287655" y="263906"/>
                  </a:lnTo>
                  <a:lnTo>
                    <a:pt x="273304" y="249555"/>
                  </a:lnTo>
                  <a:lnTo>
                    <a:pt x="273304" y="98171"/>
                  </a:lnTo>
                  <a:cubicBezTo>
                    <a:pt x="325882" y="67818"/>
                    <a:pt x="383540" y="47752"/>
                    <a:pt x="444119" y="38989"/>
                  </a:cubicBezTo>
                  <a:lnTo>
                    <a:pt x="444119" y="282321"/>
                  </a:lnTo>
                  <a:lnTo>
                    <a:pt x="501142" y="325120"/>
                  </a:lnTo>
                  <a:cubicBezTo>
                    <a:pt x="497459" y="332867"/>
                    <a:pt x="495427" y="341630"/>
                    <a:pt x="495427" y="350774"/>
                  </a:cubicBezTo>
                  <a:cubicBezTo>
                    <a:pt x="495427" y="383667"/>
                    <a:pt x="522351" y="410591"/>
                    <a:pt x="555244" y="410591"/>
                  </a:cubicBezTo>
                  <a:cubicBezTo>
                    <a:pt x="588137" y="410591"/>
                    <a:pt x="615061" y="383667"/>
                    <a:pt x="615061" y="350774"/>
                  </a:cubicBezTo>
                  <a:cubicBezTo>
                    <a:pt x="615061" y="317881"/>
                    <a:pt x="588137" y="290957"/>
                    <a:pt x="555244" y="290957"/>
                  </a:cubicBezTo>
                  <a:cubicBezTo>
                    <a:pt x="543941" y="290957"/>
                    <a:pt x="533273" y="294132"/>
                    <a:pt x="524129" y="299720"/>
                  </a:cubicBezTo>
                  <a:lnTo>
                    <a:pt x="478409" y="265303"/>
                  </a:lnTo>
                  <a:lnTo>
                    <a:pt x="478409" y="35433"/>
                  </a:lnTo>
                  <a:cubicBezTo>
                    <a:pt x="489712" y="34544"/>
                    <a:pt x="501015" y="34163"/>
                    <a:pt x="512572" y="34163"/>
                  </a:cubicBezTo>
                  <a:close/>
                  <a:moveTo>
                    <a:pt x="509524" y="0"/>
                  </a:moveTo>
                  <a:cubicBezTo>
                    <a:pt x="373761" y="762"/>
                    <a:pt x="246126" y="54102"/>
                    <a:pt x="150114" y="150368"/>
                  </a:cubicBezTo>
                  <a:cubicBezTo>
                    <a:pt x="53340" y="247142"/>
                    <a:pt x="0" y="376174"/>
                    <a:pt x="0" y="513207"/>
                  </a:cubicBezTo>
                  <a:cubicBezTo>
                    <a:pt x="0" y="558292"/>
                    <a:pt x="5715" y="602869"/>
                    <a:pt x="17145" y="645414"/>
                  </a:cubicBezTo>
                  <a:lnTo>
                    <a:pt x="17145" y="650113"/>
                  </a:lnTo>
                  <a:lnTo>
                    <a:pt x="18415" y="650113"/>
                  </a:lnTo>
                  <a:cubicBezTo>
                    <a:pt x="41656" y="734822"/>
                    <a:pt x="86487" y="812419"/>
                    <a:pt x="150114" y="876173"/>
                  </a:cubicBezTo>
                  <a:cubicBezTo>
                    <a:pt x="246888" y="973074"/>
                    <a:pt x="375539" y="1026541"/>
                    <a:pt x="512445" y="1026541"/>
                  </a:cubicBezTo>
                  <a:lnTo>
                    <a:pt x="512445" y="1026541"/>
                  </a:lnTo>
                  <a:lnTo>
                    <a:pt x="512445" y="1026541"/>
                  </a:lnTo>
                  <a:lnTo>
                    <a:pt x="512445" y="1026541"/>
                  </a:lnTo>
                  <a:cubicBezTo>
                    <a:pt x="649351" y="1026541"/>
                    <a:pt x="778129" y="973074"/>
                    <a:pt x="874776" y="876173"/>
                  </a:cubicBezTo>
                  <a:cubicBezTo>
                    <a:pt x="971423" y="779272"/>
                    <a:pt x="1024890" y="650367"/>
                    <a:pt x="1024890" y="513207"/>
                  </a:cubicBezTo>
                  <a:cubicBezTo>
                    <a:pt x="1024890" y="376047"/>
                    <a:pt x="971550" y="247142"/>
                    <a:pt x="874776" y="150368"/>
                  </a:cubicBezTo>
                  <a:cubicBezTo>
                    <a:pt x="778764" y="54102"/>
                    <a:pt x="651256" y="762"/>
                    <a:pt x="5154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4906" y="3841445"/>
            <a:ext cx="458864" cy="664915"/>
            <a:chOff x="0" y="0"/>
            <a:chExt cx="688289" cy="997369"/>
          </a:xfrm>
        </p:grpSpPr>
        <p:sp>
          <p:nvSpPr>
            <p:cNvPr id="6" name="Freeform 6"/>
            <p:cNvSpPr/>
            <p:nvPr/>
          </p:nvSpPr>
          <p:spPr>
            <a:xfrm>
              <a:off x="127" y="0"/>
              <a:ext cx="688213" cy="997077"/>
            </a:xfrm>
            <a:custGeom>
              <a:avLst/>
              <a:gdLst/>
              <a:ahLst/>
              <a:cxnLst/>
              <a:rect l="l" t="t" r="r" b="b"/>
              <a:pathLst>
                <a:path w="688213" h="997077">
                  <a:moveTo>
                    <a:pt x="157226" y="63373"/>
                  </a:moveTo>
                  <a:lnTo>
                    <a:pt x="157226" y="130302"/>
                  </a:lnTo>
                  <a:cubicBezTo>
                    <a:pt x="146177" y="127127"/>
                    <a:pt x="138176" y="116840"/>
                    <a:pt x="138176" y="104775"/>
                  </a:cubicBezTo>
                  <a:lnTo>
                    <a:pt x="138176" y="88900"/>
                  </a:lnTo>
                  <a:cubicBezTo>
                    <a:pt x="138176" y="76835"/>
                    <a:pt x="146304" y="66675"/>
                    <a:pt x="157226" y="63373"/>
                  </a:cubicBezTo>
                  <a:close/>
                  <a:moveTo>
                    <a:pt x="507238" y="62865"/>
                  </a:moveTo>
                  <a:cubicBezTo>
                    <a:pt x="519430" y="65278"/>
                    <a:pt x="528574" y="76073"/>
                    <a:pt x="528574" y="88900"/>
                  </a:cubicBezTo>
                  <a:lnTo>
                    <a:pt x="528574" y="104775"/>
                  </a:lnTo>
                  <a:cubicBezTo>
                    <a:pt x="528574" y="117602"/>
                    <a:pt x="519430" y="128397"/>
                    <a:pt x="507238" y="130810"/>
                  </a:cubicBezTo>
                  <a:lnTo>
                    <a:pt x="507238" y="62738"/>
                  </a:lnTo>
                  <a:close/>
                  <a:moveTo>
                    <a:pt x="431673" y="249809"/>
                  </a:moveTo>
                  <a:lnTo>
                    <a:pt x="400177" y="332105"/>
                  </a:lnTo>
                  <a:lnTo>
                    <a:pt x="264287" y="332105"/>
                  </a:lnTo>
                  <a:lnTo>
                    <a:pt x="232791" y="249809"/>
                  </a:lnTo>
                  <a:close/>
                  <a:moveTo>
                    <a:pt x="379476" y="365379"/>
                  </a:moveTo>
                  <a:lnTo>
                    <a:pt x="356870" y="397129"/>
                  </a:lnTo>
                  <a:cubicBezTo>
                    <a:pt x="355854" y="398526"/>
                    <a:pt x="355092" y="400177"/>
                    <a:pt x="354584" y="401828"/>
                  </a:cubicBezTo>
                  <a:lnTo>
                    <a:pt x="343535" y="437134"/>
                  </a:lnTo>
                  <a:lnTo>
                    <a:pt x="320929" y="437134"/>
                  </a:lnTo>
                  <a:lnTo>
                    <a:pt x="309880" y="401828"/>
                  </a:lnTo>
                  <a:cubicBezTo>
                    <a:pt x="309372" y="400177"/>
                    <a:pt x="308610" y="398526"/>
                    <a:pt x="307594" y="397129"/>
                  </a:cubicBezTo>
                  <a:lnTo>
                    <a:pt x="284988" y="365379"/>
                  </a:lnTo>
                  <a:close/>
                  <a:moveTo>
                    <a:pt x="173736" y="0"/>
                  </a:moveTo>
                  <a:lnTo>
                    <a:pt x="157226" y="7493"/>
                  </a:lnTo>
                  <a:lnTo>
                    <a:pt x="157226" y="29591"/>
                  </a:lnTo>
                  <a:cubicBezTo>
                    <a:pt x="127762" y="33274"/>
                    <a:pt x="105029" y="58420"/>
                    <a:pt x="105029" y="88900"/>
                  </a:cubicBezTo>
                  <a:lnTo>
                    <a:pt x="105029" y="104775"/>
                  </a:lnTo>
                  <a:cubicBezTo>
                    <a:pt x="105029" y="135255"/>
                    <a:pt x="127889" y="160401"/>
                    <a:pt x="157226" y="164084"/>
                  </a:cubicBezTo>
                  <a:lnTo>
                    <a:pt x="157226" y="194056"/>
                  </a:lnTo>
                  <a:cubicBezTo>
                    <a:pt x="157226" y="219075"/>
                    <a:pt x="173736" y="240284"/>
                    <a:pt x="196469" y="247269"/>
                  </a:cubicBezTo>
                  <a:lnTo>
                    <a:pt x="237490" y="354711"/>
                  </a:lnTo>
                  <a:cubicBezTo>
                    <a:pt x="237490" y="354838"/>
                    <a:pt x="237617" y="354838"/>
                    <a:pt x="237617" y="354965"/>
                  </a:cubicBezTo>
                  <a:lnTo>
                    <a:pt x="238252" y="356362"/>
                  </a:lnTo>
                  <a:lnTo>
                    <a:pt x="238633" y="357124"/>
                  </a:lnTo>
                  <a:lnTo>
                    <a:pt x="239141" y="358013"/>
                  </a:lnTo>
                  <a:lnTo>
                    <a:pt x="279146" y="414274"/>
                  </a:lnTo>
                  <a:lnTo>
                    <a:pt x="292989" y="458724"/>
                  </a:lnTo>
                  <a:cubicBezTo>
                    <a:pt x="295148" y="465709"/>
                    <a:pt x="301498" y="470408"/>
                    <a:pt x="308737" y="470408"/>
                  </a:cubicBezTo>
                  <a:lnTo>
                    <a:pt x="314706" y="470408"/>
                  </a:lnTo>
                  <a:lnTo>
                    <a:pt x="314706" y="585343"/>
                  </a:lnTo>
                  <a:lnTo>
                    <a:pt x="64008" y="585343"/>
                  </a:lnTo>
                  <a:cubicBezTo>
                    <a:pt x="29337" y="585343"/>
                    <a:pt x="1016" y="613664"/>
                    <a:pt x="1016" y="648462"/>
                  </a:cubicBezTo>
                  <a:cubicBezTo>
                    <a:pt x="1016" y="683260"/>
                    <a:pt x="29210" y="711581"/>
                    <a:pt x="64008" y="711581"/>
                  </a:cubicBezTo>
                  <a:lnTo>
                    <a:pt x="625221" y="711581"/>
                  </a:lnTo>
                  <a:cubicBezTo>
                    <a:pt x="641731" y="711581"/>
                    <a:pt x="655066" y="725043"/>
                    <a:pt x="655066" y="741426"/>
                  </a:cubicBezTo>
                  <a:lnTo>
                    <a:pt x="655066" y="743585"/>
                  </a:lnTo>
                  <a:cubicBezTo>
                    <a:pt x="655066" y="760095"/>
                    <a:pt x="641731" y="773430"/>
                    <a:pt x="625221" y="773430"/>
                  </a:cubicBezTo>
                  <a:lnTo>
                    <a:pt x="64008" y="773430"/>
                  </a:lnTo>
                  <a:cubicBezTo>
                    <a:pt x="29337" y="773430"/>
                    <a:pt x="1016" y="801751"/>
                    <a:pt x="1016" y="836549"/>
                  </a:cubicBezTo>
                  <a:cubicBezTo>
                    <a:pt x="1016" y="871347"/>
                    <a:pt x="29210" y="899668"/>
                    <a:pt x="64008" y="899668"/>
                  </a:cubicBezTo>
                  <a:lnTo>
                    <a:pt x="625221" y="899668"/>
                  </a:lnTo>
                  <a:cubicBezTo>
                    <a:pt x="641731" y="899668"/>
                    <a:pt x="655066" y="913130"/>
                    <a:pt x="655066" y="929513"/>
                  </a:cubicBezTo>
                  <a:lnTo>
                    <a:pt x="655066" y="933958"/>
                  </a:lnTo>
                  <a:cubicBezTo>
                    <a:pt x="655066" y="950468"/>
                    <a:pt x="641731" y="963803"/>
                    <a:pt x="625221" y="963803"/>
                  </a:cubicBezTo>
                  <a:lnTo>
                    <a:pt x="16510" y="963803"/>
                  </a:lnTo>
                  <a:cubicBezTo>
                    <a:pt x="7366" y="963803"/>
                    <a:pt x="0" y="971296"/>
                    <a:pt x="0" y="980440"/>
                  </a:cubicBezTo>
                  <a:lnTo>
                    <a:pt x="7366" y="997077"/>
                  </a:lnTo>
                  <a:lnTo>
                    <a:pt x="625221" y="997077"/>
                  </a:lnTo>
                  <a:cubicBezTo>
                    <a:pt x="659892" y="997077"/>
                    <a:pt x="688213" y="968756"/>
                    <a:pt x="688213" y="933958"/>
                  </a:cubicBezTo>
                  <a:lnTo>
                    <a:pt x="688213" y="929513"/>
                  </a:lnTo>
                  <a:cubicBezTo>
                    <a:pt x="688213" y="894715"/>
                    <a:pt x="660019" y="866394"/>
                    <a:pt x="625221" y="866394"/>
                  </a:cubicBezTo>
                  <a:lnTo>
                    <a:pt x="64008" y="866394"/>
                  </a:lnTo>
                  <a:cubicBezTo>
                    <a:pt x="47498" y="866394"/>
                    <a:pt x="34163" y="852932"/>
                    <a:pt x="34163" y="836549"/>
                  </a:cubicBezTo>
                  <a:cubicBezTo>
                    <a:pt x="34163" y="820166"/>
                    <a:pt x="47498" y="806704"/>
                    <a:pt x="64008" y="806704"/>
                  </a:cubicBezTo>
                  <a:lnTo>
                    <a:pt x="625221" y="806704"/>
                  </a:lnTo>
                  <a:cubicBezTo>
                    <a:pt x="659892" y="806704"/>
                    <a:pt x="688213" y="778383"/>
                    <a:pt x="688213" y="743585"/>
                  </a:cubicBezTo>
                  <a:lnTo>
                    <a:pt x="688213" y="741426"/>
                  </a:lnTo>
                  <a:cubicBezTo>
                    <a:pt x="688213" y="706628"/>
                    <a:pt x="660019" y="678307"/>
                    <a:pt x="625221" y="678307"/>
                  </a:cubicBezTo>
                  <a:lnTo>
                    <a:pt x="64008" y="678307"/>
                  </a:lnTo>
                  <a:cubicBezTo>
                    <a:pt x="47498" y="678307"/>
                    <a:pt x="34163" y="664845"/>
                    <a:pt x="34163" y="648462"/>
                  </a:cubicBezTo>
                  <a:cubicBezTo>
                    <a:pt x="34163" y="632079"/>
                    <a:pt x="47498" y="618617"/>
                    <a:pt x="64008" y="618617"/>
                  </a:cubicBezTo>
                  <a:lnTo>
                    <a:pt x="331343" y="618617"/>
                  </a:lnTo>
                  <a:cubicBezTo>
                    <a:pt x="340487" y="618617"/>
                    <a:pt x="347980" y="611124"/>
                    <a:pt x="347980" y="601980"/>
                  </a:cubicBezTo>
                  <a:lnTo>
                    <a:pt x="347980" y="470408"/>
                  </a:lnTo>
                  <a:lnTo>
                    <a:pt x="355727" y="470408"/>
                  </a:lnTo>
                  <a:cubicBezTo>
                    <a:pt x="362966" y="470408"/>
                    <a:pt x="369443" y="465709"/>
                    <a:pt x="371602" y="458724"/>
                  </a:cubicBezTo>
                  <a:lnTo>
                    <a:pt x="385445" y="414274"/>
                  </a:lnTo>
                  <a:lnTo>
                    <a:pt x="425196" y="358394"/>
                  </a:lnTo>
                  <a:cubicBezTo>
                    <a:pt x="425450" y="357886"/>
                    <a:pt x="425831" y="357505"/>
                    <a:pt x="426085" y="356997"/>
                  </a:cubicBezTo>
                  <a:lnTo>
                    <a:pt x="426085" y="356997"/>
                  </a:lnTo>
                  <a:lnTo>
                    <a:pt x="426593" y="355600"/>
                  </a:lnTo>
                  <a:lnTo>
                    <a:pt x="426974" y="354711"/>
                  </a:lnTo>
                  <a:lnTo>
                    <a:pt x="467995" y="247269"/>
                  </a:lnTo>
                  <a:cubicBezTo>
                    <a:pt x="490728" y="240284"/>
                    <a:pt x="507238" y="219075"/>
                    <a:pt x="507238" y="194056"/>
                  </a:cubicBezTo>
                  <a:lnTo>
                    <a:pt x="507238" y="164338"/>
                  </a:lnTo>
                  <a:cubicBezTo>
                    <a:pt x="537718" y="161671"/>
                    <a:pt x="561721" y="136017"/>
                    <a:pt x="561721" y="104775"/>
                  </a:cubicBezTo>
                  <a:lnTo>
                    <a:pt x="561721" y="88773"/>
                  </a:lnTo>
                  <a:cubicBezTo>
                    <a:pt x="561721" y="57531"/>
                    <a:pt x="537718" y="31877"/>
                    <a:pt x="507238" y="29210"/>
                  </a:cubicBezTo>
                  <a:lnTo>
                    <a:pt x="507238" y="16510"/>
                  </a:lnTo>
                  <a:cubicBezTo>
                    <a:pt x="507238" y="7620"/>
                    <a:pt x="499999" y="127"/>
                    <a:pt x="490982" y="0"/>
                  </a:cubicBezTo>
                  <a:lnTo>
                    <a:pt x="490601" y="0"/>
                  </a:lnTo>
                  <a:lnTo>
                    <a:pt x="474091" y="7493"/>
                  </a:lnTo>
                  <a:lnTo>
                    <a:pt x="474091" y="194183"/>
                  </a:lnTo>
                  <a:cubicBezTo>
                    <a:pt x="474091" y="206629"/>
                    <a:pt x="464058" y="216662"/>
                    <a:pt x="451612" y="216662"/>
                  </a:cubicBezTo>
                  <a:lnTo>
                    <a:pt x="212852" y="216662"/>
                  </a:lnTo>
                  <a:cubicBezTo>
                    <a:pt x="200533" y="216662"/>
                    <a:pt x="190373" y="206629"/>
                    <a:pt x="190373" y="194183"/>
                  </a:cubicBezTo>
                  <a:lnTo>
                    <a:pt x="190373" y="16637"/>
                  </a:lnTo>
                  <a:cubicBezTo>
                    <a:pt x="190373" y="7493"/>
                    <a:pt x="183134" y="127"/>
                    <a:pt x="174117" y="0"/>
                  </a:cubicBezTo>
                  <a:lnTo>
                    <a:pt x="173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5052" y="4726616"/>
            <a:ext cx="569227" cy="759213"/>
          </a:xfrm>
          <a:custGeom>
            <a:avLst/>
            <a:gdLst/>
            <a:ahLst/>
            <a:cxnLst/>
            <a:rect l="l" t="t" r="r" b="b"/>
            <a:pathLst>
              <a:path w="853840" h="1138819">
                <a:moveTo>
                  <a:pt x="0" y="0"/>
                </a:moveTo>
                <a:lnTo>
                  <a:pt x="853840" y="0"/>
                </a:lnTo>
                <a:lnTo>
                  <a:pt x="853840" y="1138819"/>
                </a:lnTo>
                <a:lnTo>
                  <a:pt x="0" y="1138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8" name="Freeform 8"/>
          <p:cNvSpPr/>
          <p:nvPr/>
        </p:nvSpPr>
        <p:spPr>
          <a:xfrm>
            <a:off x="1141032" y="2885789"/>
            <a:ext cx="559733" cy="692703"/>
          </a:xfrm>
          <a:custGeom>
            <a:avLst/>
            <a:gdLst/>
            <a:ahLst/>
            <a:cxnLst/>
            <a:rect l="l" t="t" r="r" b="b"/>
            <a:pathLst>
              <a:path w="839600" h="1039054">
                <a:moveTo>
                  <a:pt x="0" y="0"/>
                </a:moveTo>
                <a:lnTo>
                  <a:pt x="839600" y="0"/>
                </a:lnTo>
                <a:lnTo>
                  <a:pt x="839600" y="1039054"/>
                </a:lnTo>
                <a:lnTo>
                  <a:pt x="0" y="103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648592" y="4146925"/>
            <a:ext cx="1486865" cy="1701387"/>
            <a:chOff x="0" y="0"/>
            <a:chExt cx="2230298" cy="2552078"/>
          </a:xfrm>
        </p:grpSpPr>
        <p:sp>
          <p:nvSpPr>
            <p:cNvPr id="10" name="Freeform 10"/>
            <p:cNvSpPr/>
            <p:nvPr/>
          </p:nvSpPr>
          <p:spPr>
            <a:xfrm>
              <a:off x="954278" y="753745"/>
              <a:ext cx="555752" cy="555752"/>
            </a:xfrm>
            <a:custGeom>
              <a:avLst/>
              <a:gdLst/>
              <a:ahLst/>
              <a:cxnLst/>
              <a:rect l="l" t="t" r="r" b="b"/>
              <a:pathLst>
                <a:path w="555752" h="555752">
                  <a:moveTo>
                    <a:pt x="277876" y="482981"/>
                  </a:moveTo>
                  <a:cubicBezTo>
                    <a:pt x="164719" y="482981"/>
                    <a:pt x="72771" y="391033"/>
                    <a:pt x="72771" y="277876"/>
                  </a:cubicBezTo>
                  <a:cubicBezTo>
                    <a:pt x="72771" y="164719"/>
                    <a:pt x="164719" y="72771"/>
                    <a:pt x="277876" y="72771"/>
                  </a:cubicBezTo>
                  <a:cubicBezTo>
                    <a:pt x="391033" y="72771"/>
                    <a:pt x="482981" y="164846"/>
                    <a:pt x="482981" y="277876"/>
                  </a:cubicBezTo>
                  <a:cubicBezTo>
                    <a:pt x="482981" y="390906"/>
                    <a:pt x="391033" y="482981"/>
                    <a:pt x="277876" y="482981"/>
                  </a:cubicBezTo>
                  <a:close/>
                  <a:moveTo>
                    <a:pt x="277876" y="0"/>
                  </a:moveTo>
                  <a:cubicBezTo>
                    <a:pt x="124587" y="0"/>
                    <a:pt x="0" y="124587"/>
                    <a:pt x="0" y="277876"/>
                  </a:cubicBezTo>
                  <a:cubicBezTo>
                    <a:pt x="0" y="431165"/>
                    <a:pt x="124714" y="555752"/>
                    <a:pt x="277876" y="555752"/>
                  </a:cubicBezTo>
                  <a:cubicBezTo>
                    <a:pt x="431038" y="555752"/>
                    <a:pt x="555752" y="431165"/>
                    <a:pt x="555752" y="277876"/>
                  </a:cubicBezTo>
                  <a:cubicBezTo>
                    <a:pt x="555752" y="124587"/>
                    <a:pt x="431038" y="0"/>
                    <a:pt x="277876" y="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7921" y="437642"/>
              <a:ext cx="1188339" cy="1188212"/>
            </a:xfrm>
            <a:custGeom>
              <a:avLst/>
              <a:gdLst/>
              <a:ahLst/>
              <a:cxnLst/>
              <a:rect l="l" t="t" r="r" b="b"/>
              <a:pathLst>
                <a:path w="1188339" h="1188212">
                  <a:moveTo>
                    <a:pt x="1115695" y="643890"/>
                  </a:moveTo>
                  <a:lnTo>
                    <a:pt x="1112393" y="652526"/>
                  </a:lnTo>
                  <a:lnTo>
                    <a:pt x="1013968" y="673735"/>
                  </a:lnTo>
                  <a:cubicBezTo>
                    <a:pt x="1000633" y="676656"/>
                    <a:pt x="990092" y="686689"/>
                    <a:pt x="986536" y="699897"/>
                  </a:cubicBezTo>
                  <a:cubicBezTo>
                    <a:pt x="977392" y="733679"/>
                    <a:pt x="963930" y="766191"/>
                    <a:pt x="946531" y="796417"/>
                  </a:cubicBezTo>
                  <a:cubicBezTo>
                    <a:pt x="939800" y="808228"/>
                    <a:pt x="940054" y="822833"/>
                    <a:pt x="947420" y="834263"/>
                  </a:cubicBezTo>
                  <a:lnTo>
                    <a:pt x="999490" y="915035"/>
                  </a:lnTo>
                  <a:cubicBezTo>
                    <a:pt x="1002030" y="918972"/>
                    <a:pt x="1001395" y="924052"/>
                    <a:pt x="998093" y="927354"/>
                  </a:cubicBezTo>
                  <a:lnTo>
                    <a:pt x="927608" y="997839"/>
                  </a:lnTo>
                  <a:cubicBezTo>
                    <a:pt x="924306" y="1001141"/>
                    <a:pt x="919099" y="1001649"/>
                    <a:pt x="915289" y="999109"/>
                  </a:cubicBezTo>
                  <a:lnTo>
                    <a:pt x="834644" y="947166"/>
                  </a:lnTo>
                  <a:cubicBezTo>
                    <a:pt x="823214" y="939800"/>
                    <a:pt x="808609" y="939419"/>
                    <a:pt x="796798" y="946150"/>
                  </a:cubicBezTo>
                  <a:cubicBezTo>
                    <a:pt x="766445" y="963549"/>
                    <a:pt x="733933" y="977011"/>
                    <a:pt x="700151" y="986155"/>
                  </a:cubicBezTo>
                  <a:cubicBezTo>
                    <a:pt x="687070" y="989711"/>
                    <a:pt x="676910" y="1000252"/>
                    <a:pt x="673989" y="1013587"/>
                  </a:cubicBezTo>
                  <a:lnTo>
                    <a:pt x="653669" y="1107440"/>
                  </a:lnTo>
                  <a:cubicBezTo>
                    <a:pt x="652653" y="1112012"/>
                    <a:pt x="648716" y="1115187"/>
                    <a:pt x="644017" y="1115187"/>
                  </a:cubicBezTo>
                  <a:lnTo>
                    <a:pt x="544322" y="1115187"/>
                  </a:lnTo>
                  <a:cubicBezTo>
                    <a:pt x="539750" y="1115187"/>
                    <a:pt x="535686" y="1111885"/>
                    <a:pt x="534670" y="1107440"/>
                  </a:cubicBezTo>
                  <a:lnTo>
                    <a:pt x="514350" y="1013587"/>
                  </a:lnTo>
                  <a:cubicBezTo>
                    <a:pt x="511429" y="1000252"/>
                    <a:pt x="501396" y="989711"/>
                    <a:pt x="488188" y="986155"/>
                  </a:cubicBezTo>
                  <a:cubicBezTo>
                    <a:pt x="454406" y="977011"/>
                    <a:pt x="421894" y="963549"/>
                    <a:pt x="391668" y="946150"/>
                  </a:cubicBezTo>
                  <a:lnTo>
                    <a:pt x="379730" y="941324"/>
                  </a:lnTo>
                  <a:cubicBezTo>
                    <a:pt x="366649" y="941324"/>
                    <a:pt x="359791" y="943229"/>
                    <a:pt x="353822" y="947166"/>
                  </a:cubicBezTo>
                  <a:lnTo>
                    <a:pt x="273050" y="999109"/>
                  </a:lnTo>
                  <a:cubicBezTo>
                    <a:pt x="269113" y="1001649"/>
                    <a:pt x="263906" y="1001141"/>
                    <a:pt x="260731" y="997839"/>
                  </a:cubicBezTo>
                  <a:lnTo>
                    <a:pt x="190246" y="927354"/>
                  </a:lnTo>
                  <a:cubicBezTo>
                    <a:pt x="186944" y="924052"/>
                    <a:pt x="186436" y="918845"/>
                    <a:pt x="188976" y="915035"/>
                  </a:cubicBezTo>
                  <a:lnTo>
                    <a:pt x="240919" y="834263"/>
                  </a:lnTo>
                  <a:cubicBezTo>
                    <a:pt x="248285" y="822833"/>
                    <a:pt x="248666" y="808228"/>
                    <a:pt x="241935" y="796417"/>
                  </a:cubicBezTo>
                  <a:cubicBezTo>
                    <a:pt x="224409" y="766191"/>
                    <a:pt x="210947" y="733679"/>
                    <a:pt x="201930" y="699897"/>
                  </a:cubicBezTo>
                  <a:cubicBezTo>
                    <a:pt x="198374" y="686689"/>
                    <a:pt x="187833" y="676656"/>
                    <a:pt x="174498" y="673735"/>
                  </a:cubicBezTo>
                  <a:lnTo>
                    <a:pt x="80645" y="653415"/>
                  </a:lnTo>
                  <a:cubicBezTo>
                    <a:pt x="76073" y="652399"/>
                    <a:pt x="72898" y="648335"/>
                    <a:pt x="72898" y="643763"/>
                  </a:cubicBezTo>
                  <a:lnTo>
                    <a:pt x="72898" y="544195"/>
                  </a:lnTo>
                  <a:cubicBezTo>
                    <a:pt x="72898" y="539623"/>
                    <a:pt x="76200" y="535559"/>
                    <a:pt x="80645" y="534543"/>
                  </a:cubicBezTo>
                  <a:lnTo>
                    <a:pt x="174498" y="514223"/>
                  </a:lnTo>
                  <a:cubicBezTo>
                    <a:pt x="187833" y="511302"/>
                    <a:pt x="198374" y="501269"/>
                    <a:pt x="201930" y="488188"/>
                  </a:cubicBezTo>
                  <a:cubicBezTo>
                    <a:pt x="211074" y="454406"/>
                    <a:pt x="224536" y="421894"/>
                    <a:pt x="241935" y="391541"/>
                  </a:cubicBezTo>
                  <a:cubicBezTo>
                    <a:pt x="248666" y="379730"/>
                    <a:pt x="248412" y="365125"/>
                    <a:pt x="240919" y="353695"/>
                  </a:cubicBezTo>
                  <a:lnTo>
                    <a:pt x="188976" y="272923"/>
                  </a:lnTo>
                  <a:cubicBezTo>
                    <a:pt x="186436" y="268986"/>
                    <a:pt x="186944" y="263779"/>
                    <a:pt x="190246" y="260604"/>
                  </a:cubicBezTo>
                  <a:lnTo>
                    <a:pt x="260731" y="190119"/>
                  </a:lnTo>
                  <a:cubicBezTo>
                    <a:pt x="264033" y="186817"/>
                    <a:pt x="269240" y="186309"/>
                    <a:pt x="273050" y="188722"/>
                  </a:cubicBezTo>
                  <a:lnTo>
                    <a:pt x="353822" y="240792"/>
                  </a:lnTo>
                  <a:cubicBezTo>
                    <a:pt x="365252" y="248158"/>
                    <a:pt x="379857" y="248539"/>
                    <a:pt x="391668" y="241681"/>
                  </a:cubicBezTo>
                  <a:cubicBezTo>
                    <a:pt x="421894" y="224282"/>
                    <a:pt x="454406" y="210820"/>
                    <a:pt x="488188" y="201676"/>
                  </a:cubicBezTo>
                  <a:cubicBezTo>
                    <a:pt x="501396" y="198120"/>
                    <a:pt x="511429" y="187579"/>
                    <a:pt x="514350" y="174244"/>
                  </a:cubicBezTo>
                  <a:lnTo>
                    <a:pt x="534670" y="80391"/>
                  </a:lnTo>
                  <a:cubicBezTo>
                    <a:pt x="535686" y="75819"/>
                    <a:pt x="539750" y="72644"/>
                    <a:pt x="544322" y="72644"/>
                  </a:cubicBezTo>
                  <a:lnTo>
                    <a:pt x="644017" y="72644"/>
                  </a:lnTo>
                  <a:cubicBezTo>
                    <a:pt x="648716" y="72644"/>
                    <a:pt x="652653" y="75946"/>
                    <a:pt x="653669" y="80391"/>
                  </a:cubicBezTo>
                  <a:lnTo>
                    <a:pt x="673989" y="174244"/>
                  </a:lnTo>
                  <a:cubicBezTo>
                    <a:pt x="676910" y="187579"/>
                    <a:pt x="686943" y="198120"/>
                    <a:pt x="700151" y="201676"/>
                  </a:cubicBezTo>
                  <a:cubicBezTo>
                    <a:pt x="733933" y="210820"/>
                    <a:pt x="766445" y="224282"/>
                    <a:pt x="796798" y="241681"/>
                  </a:cubicBezTo>
                  <a:cubicBezTo>
                    <a:pt x="808609" y="248539"/>
                    <a:pt x="823214" y="248158"/>
                    <a:pt x="834644" y="240792"/>
                  </a:cubicBezTo>
                  <a:lnTo>
                    <a:pt x="915289" y="188722"/>
                  </a:lnTo>
                  <a:cubicBezTo>
                    <a:pt x="919226" y="186182"/>
                    <a:pt x="924433" y="186817"/>
                    <a:pt x="927608" y="190119"/>
                  </a:cubicBezTo>
                  <a:lnTo>
                    <a:pt x="998093" y="260604"/>
                  </a:lnTo>
                  <a:cubicBezTo>
                    <a:pt x="1001395" y="263906"/>
                    <a:pt x="1001903" y="269113"/>
                    <a:pt x="999490" y="272923"/>
                  </a:cubicBezTo>
                  <a:lnTo>
                    <a:pt x="947420" y="353695"/>
                  </a:lnTo>
                  <a:cubicBezTo>
                    <a:pt x="940054" y="365125"/>
                    <a:pt x="939673" y="379730"/>
                    <a:pt x="946531" y="391541"/>
                  </a:cubicBezTo>
                  <a:cubicBezTo>
                    <a:pt x="963930" y="421894"/>
                    <a:pt x="977519" y="454406"/>
                    <a:pt x="986536" y="488188"/>
                  </a:cubicBezTo>
                  <a:cubicBezTo>
                    <a:pt x="990092" y="501269"/>
                    <a:pt x="1000633" y="511429"/>
                    <a:pt x="1013968" y="514223"/>
                  </a:cubicBezTo>
                  <a:lnTo>
                    <a:pt x="1107821" y="534543"/>
                  </a:lnTo>
                  <a:cubicBezTo>
                    <a:pt x="1112393" y="535559"/>
                    <a:pt x="1115568" y="539623"/>
                    <a:pt x="1115568" y="544195"/>
                  </a:cubicBezTo>
                  <a:close/>
                  <a:moveTo>
                    <a:pt x="1123315" y="463423"/>
                  </a:moveTo>
                  <a:lnTo>
                    <a:pt x="1050544" y="447675"/>
                  </a:lnTo>
                  <a:cubicBezTo>
                    <a:pt x="1042543" y="422656"/>
                    <a:pt x="1032383" y="398272"/>
                    <a:pt x="1020445" y="374904"/>
                  </a:cubicBezTo>
                  <a:lnTo>
                    <a:pt x="1060831" y="312293"/>
                  </a:lnTo>
                  <a:cubicBezTo>
                    <a:pt x="1081786" y="279781"/>
                    <a:pt x="1077087" y="236347"/>
                    <a:pt x="1049782" y="209169"/>
                  </a:cubicBezTo>
                  <a:lnTo>
                    <a:pt x="979297" y="138684"/>
                  </a:lnTo>
                  <a:cubicBezTo>
                    <a:pt x="951992" y="111379"/>
                    <a:pt x="908558" y="106680"/>
                    <a:pt x="876046" y="127635"/>
                  </a:cubicBezTo>
                  <a:lnTo>
                    <a:pt x="813435" y="168021"/>
                  </a:lnTo>
                  <a:cubicBezTo>
                    <a:pt x="790067" y="155956"/>
                    <a:pt x="765683" y="145923"/>
                    <a:pt x="740664" y="137922"/>
                  </a:cubicBezTo>
                  <a:lnTo>
                    <a:pt x="724916" y="65151"/>
                  </a:lnTo>
                  <a:cubicBezTo>
                    <a:pt x="716788" y="27432"/>
                    <a:pt x="682752" y="0"/>
                    <a:pt x="644144" y="0"/>
                  </a:cubicBezTo>
                  <a:lnTo>
                    <a:pt x="544322" y="0"/>
                  </a:lnTo>
                  <a:cubicBezTo>
                    <a:pt x="505714" y="0"/>
                    <a:pt x="471678" y="27432"/>
                    <a:pt x="463550" y="65151"/>
                  </a:cubicBezTo>
                  <a:lnTo>
                    <a:pt x="447802" y="137922"/>
                  </a:lnTo>
                  <a:cubicBezTo>
                    <a:pt x="422783" y="145923"/>
                    <a:pt x="398399" y="156083"/>
                    <a:pt x="375031" y="168021"/>
                  </a:cubicBezTo>
                  <a:lnTo>
                    <a:pt x="312420" y="127635"/>
                  </a:lnTo>
                  <a:cubicBezTo>
                    <a:pt x="279908" y="106680"/>
                    <a:pt x="236601" y="111379"/>
                    <a:pt x="209169" y="138684"/>
                  </a:cubicBezTo>
                  <a:lnTo>
                    <a:pt x="138684" y="209169"/>
                  </a:lnTo>
                  <a:cubicBezTo>
                    <a:pt x="111379" y="236474"/>
                    <a:pt x="106680" y="279908"/>
                    <a:pt x="127635" y="312293"/>
                  </a:cubicBezTo>
                  <a:lnTo>
                    <a:pt x="168021" y="374904"/>
                  </a:lnTo>
                  <a:cubicBezTo>
                    <a:pt x="155956" y="398272"/>
                    <a:pt x="145923" y="422529"/>
                    <a:pt x="137922" y="447675"/>
                  </a:cubicBezTo>
                  <a:lnTo>
                    <a:pt x="65151" y="463423"/>
                  </a:lnTo>
                  <a:cubicBezTo>
                    <a:pt x="27305" y="471551"/>
                    <a:pt x="0" y="505587"/>
                    <a:pt x="0" y="544195"/>
                  </a:cubicBezTo>
                  <a:lnTo>
                    <a:pt x="0" y="643890"/>
                  </a:lnTo>
                  <a:cubicBezTo>
                    <a:pt x="0" y="682498"/>
                    <a:pt x="27432" y="716534"/>
                    <a:pt x="65151" y="724662"/>
                  </a:cubicBezTo>
                  <a:lnTo>
                    <a:pt x="137922" y="740410"/>
                  </a:lnTo>
                  <a:cubicBezTo>
                    <a:pt x="145923" y="765429"/>
                    <a:pt x="156083" y="789813"/>
                    <a:pt x="168021" y="813181"/>
                  </a:cubicBezTo>
                  <a:lnTo>
                    <a:pt x="127635" y="875792"/>
                  </a:lnTo>
                  <a:cubicBezTo>
                    <a:pt x="106680" y="908304"/>
                    <a:pt x="111379" y="951611"/>
                    <a:pt x="138684" y="978916"/>
                  </a:cubicBezTo>
                  <a:lnTo>
                    <a:pt x="209169" y="1049401"/>
                  </a:lnTo>
                  <a:cubicBezTo>
                    <a:pt x="236474" y="1076706"/>
                    <a:pt x="279908" y="1081278"/>
                    <a:pt x="312420" y="1060450"/>
                  </a:cubicBezTo>
                  <a:lnTo>
                    <a:pt x="375031" y="1020191"/>
                  </a:lnTo>
                  <a:cubicBezTo>
                    <a:pt x="398399" y="1032256"/>
                    <a:pt x="422783" y="1042289"/>
                    <a:pt x="447802" y="1050290"/>
                  </a:cubicBezTo>
                  <a:lnTo>
                    <a:pt x="463550" y="1123061"/>
                  </a:lnTo>
                  <a:cubicBezTo>
                    <a:pt x="471678" y="1160907"/>
                    <a:pt x="505714" y="1188212"/>
                    <a:pt x="544322" y="1188212"/>
                  </a:cubicBezTo>
                  <a:lnTo>
                    <a:pt x="644017" y="1188212"/>
                  </a:lnTo>
                  <a:cubicBezTo>
                    <a:pt x="682625" y="1188212"/>
                    <a:pt x="716661" y="1160780"/>
                    <a:pt x="724789" y="1123061"/>
                  </a:cubicBezTo>
                  <a:lnTo>
                    <a:pt x="740537" y="1050290"/>
                  </a:lnTo>
                  <a:cubicBezTo>
                    <a:pt x="765556" y="1042289"/>
                    <a:pt x="789940" y="1032129"/>
                    <a:pt x="813308" y="1020191"/>
                  </a:cubicBezTo>
                  <a:lnTo>
                    <a:pt x="875919" y="1060450"/>
                  </a:lnTo>
                  <a:cubicBezTo>
                    <a:pt x="908431" y="1081405"/>
                    <a:pt x="951738" y="1076833"/>
                    <a:pt x="979170" y="1049401"/>
                  </a:cubicBezTo>
                  <a:lnTo>
                    <a:pt x="1049655" y="978916"/>
                  </a:lnTo>
                  <a:cubicBezTo>
                    <a:pt x="1076960" y="951611"/>
                    <a:pt x="1081659" y="908177"/>
                    <a:pt x="1060704" y="875792"/>
                  </a:cubicBezTo>
                  <a:lnTo>
                    <a:pt x="1020318" y="813181"/>
                  </a:lnTo>
                  <a:cubicBezTo>
                    <a:pt x="1032383" y="789813"/>
                    <a:pt x="1042416" y="765429"/>
                    <a:pt x="1050417" y="740410"/>
                  </a:cubicBezTo>
                  <a:lnTo>
                    <a:pt x="1123188" y="724662"/>
                  </a:lnTo>
                  <a:cubicBezTo>
                    <a:pt x="1160907" y="716534"/>
                    <a:pt x="1188339" y="682498"/>
                    <a:pt x="1188339" y="643890"/>
                  </a:cubicBezTo>
                  <a:lnTo>
                    <a:pt x="1188339" y="544195"/>
                  </a:lnTo>
                  <a:cubicBezTo>
                    <a:pt x="1188339" y="505587"/>
                    <a:pt x="1160907" y="471551"/>
                    <a:pt x="1123188" y="46342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6769" y="63500"/>
              <a:ext cx="2109978" cy="2425192"/>
            </a:xfrm>
            <a:custGeom>
              <a:avLst/>
              <a:gdLst/>
              <a:ahLst/>
              <a:cxnLst/>
              <a:rect l="l" t="t" r="r" b="b"/>
              <a:pathLst>
                <a:path w="2109978" h="2425192">
                  <a:moveTo>
                    <a:pt x="1156716" y="72771"/>
                  </a:moveTo>
                  <a:cubicBezTo>
                    <a:pt x="1633982" y="72771"/>
                    <a:pt x="2037207" y="461010"/>
                    <a:pt x="2037207" y="920496"/>
                  </a:cubicBezTo>
                  <a:cubicBezTo>
                    <a:pt x="2037207" y="1173734"/>
                    <a:pt x="1908175" y="1513078"/>
                    <a:pt x="1716278" y="1764919"/>
                  </a:cubicBezTo>
                  <a:cubicBezTo>
                    <a:pt x="1686306" y="1804162"/>
                    <a:pt x="1669796" y="1853438"/>
                    <a:pt x="1669796" y="1903603"/>
                  </a:cubicBezTo>
                  <a:lnTo>
                    <a:pt x="1669796" y="2315972"/>
                  </a:lnTo>
                  <a:cubicBezTo>
                    <a:pt x="1669796" y="2336038"/>
                    <a:pt x="1653540" y="2352294"/>
                    <a:pt x="1633474" y="2352294"/>
                  </a:cubicBezTo>
                  <a:lnTo>
                    <a:pt x="831977" y="2352294"/>
                  </a:lnTo>
                  <a:cubicBezTo>
                    <a:pt x="811911" y="2352294"/>
                    <a:pt x="795655" y="2336038"/>
                    <a:pt x="795655" y="2315972"/>
                  </a:cubicBezTo>
                  <a:lnTo>
                    <a:pt x="795655" y="2039239"/>
                  </a:lnTo>
                  <a:cubicBezTo>
                    <a:pt x="795655" y="2028698"/>
                    <a:pt x="791083" y="2018665"/>
                    <a:pt x="783082" y="2011807"/>
                  </a:cubicBezTo>
                  <a:cubicBezTo>
                    <a:pt x="776478" y="2005965"/>
                    <a:pt x="767969" y="2002917"/>
                    <a:pt x="759333" y="2002917"/>
                  </a:cubicBezTo>
                  <a:lnTo>
                    <a:pt x="755904" y="2003044"/>
                  </a:lnTo>
                  <a:lnTo>
                    <a:pt x="515366" y="2038096"/>
                  </a:lnTo>
                  <a:cubicBezTo>
                    <a:pt x="509016" y="2038985"/>
                    <a:pt x="502539" y="2039493"/>
                    <a:pt x="496189" y="2039493"/>
                  </a:cubicBezTo>
                  <a:cubicBezTo>
                    <a:pt x="467868" y="2039493"/>
                    <a:pt x="440563" y="2030349"/>
                    <a:pt x="417576" y="2012950"/>
                  </a:cubicBezTo>
                  <a:cubicBezTo>
                    <a:pt x="389509" y="1991614"/>
                    <a:pt x="371475" y="1960626"/>
                    <a:pt x="367030" y="1925701"/>
                  </a:cubicBezTo>
                  <a:lnTo>
                    <a:pt x="308737" y="1472438"/>
                  </a:lnTo>
                  <a:cubicBezTo>
                    <a:pt x="306451" y="1454277"/>
                    <a:pt x="290957" y="1440688"/>
                    <a:pt x="272669" y="1440688"/>
                  </a:cubicBezTo>
                  <a:lnTo>
                    <a:pt x="146812" y="1440688"/>
                  </a:lnTo>
                  <a:cubicBezTo>
                    <a:pt x="122936" y="1440688"/>
                    <a:pt x="101473" y="1428496"/>
                    <a:pt x="89281" y="1408049"/>
                  </a:cubicBezTo>
                  <a:cubicBezTo>
                    <a:pt x="77089" y="1387602"/>
                    <a:pt x="76454" y="1362964"/>
                    <a:pt x="87757" y="1341882"/>
                  </a:cubicBezTo>
                  <a:lnTo>
                    <a:pt x="225425" y="1084961"/>
                  </a:lnTo>
                  <a:cubicBezTo>
                    <a:pt x="271907" y="998474"/>
                    <a:pt x="302768" y="902843"/>
                    <a:pt x="317119" y="800735"/>
                  </a:cubicBezTo>
                  <a:cubicBezTo>
                    <a:pt x="345440" y="600456"/>
                    <a:pt x="445262" y="416433"/>
                    <a:pt x="598424" y="282448"/>
                  </a:cubicBezTo>
                  <a:cubicBezTo>
                    <a:pt x="752856" y="147193"/>
                    <a:pt x="951103" y="72771"/>
                    <a:pt x="1156716" y="72771"/>
                  </a:cubicBezTo>
                  <a:close/>
                  <a:moveTo>
                    <a:pt x="1152906" y="0"/>
                  </a:moveTo>
                  <a:cubicBezTo>
                    <a:pt x="931037" y="889"/>
                    <a:pt x="717296" y="81661"/>
                    <a:pt x="550418" y="227711"/>
                  </a:cubicBezTo>
                  <a:cubicBezTo>
                    <a:pt x="384429" y="373126"/>
                    <a:pt x="275971" y="573024"/>
                    <a:pt x="245110" y="790448"/>
                  </a:cubicBezTo>
                  <a:cubicBezTo>
                    <a:pt x="231902" y="884047"/>
                    <a:pt x="203708" y="971550"/>
                    <a:pt x="161290" y="1050544"/>
                  </a:cubicBezTo>
                  <a:lnTo>
                    <a:pt x="23495" y="1307338"/>
                  </a:lnTo>
                  <a:cubicBezTo>
                    <a:pt x="0" y="1351153"/>
                    <a:pt x="1270" y="1402588"/>
                    <a:pt x="26670" y="1445260"/>
                  </a:cubicBezTo>
                  <a:cubicBezTo>
                    <a:pt x="52070" y="1487932"/>
                    <a:pt x="97028" y="1513332"/>
                    <a:pt x="146685" y="1513332"/>
                  </a:cubicBezTo>
                  <a:lnTo>
                    <a:pt x="240538" y="1513332"/>
                  </a:lnTo>
                  <a:lnTo>
                    <a:pt x="294767" y="1934845"/>
                  </a:lnTo>
                  <a:cubicBezTo>
                    <a:pt x="301752" y="1989328"/>
                    <a:pt x="329692" y="2037588"/>
                    <a:pt x="373507" y="2070862"/>
                  </a:cubicBezTo>
                  <a:cubicBezTo>
                    <a:pt x="409321" y="2098040"/>
                    <a:pt x="451866" y="2112264"/>
                    <a:pt x="495935" y="2112264"/>
                  </a:cubicBezTo>
                  <a:cubicBezTo>
                    <a:pt x="505841" y="2112264"/>
                    <a:pt x="515747" y="2111502"/>
                    <a:pt x="525653" y="2110105"/>
                  </a:cubicBezTo>
                  <a:lnTo>
                    <a:pt x="722757" y="2081403"/>
                  </a:lnTo>
                  <a:lnTo>
                    <a:pt x="722757" y="2316099"/>
                  </a:lnTo>
                  <a:cubicBezTo>
                    <a:pt x="722757" y="2376170"/>
                    <a:pt x="771652" y="2425065"/>
                    <a:pt x="831596" y="2425192"/>
                  </a:cubicBezTo>
                  <a:lnTo>
                    <a:pt x="1633728" y="2425192"/>
                  </a:lnTo>
                  <a:cubicBezTo>
                    <a:pt x="1693799" y="2425065"/>
                    <a:pt x="1742567" y="2376170"/>
                    <a:pt x="1742567" y="2316099"/>
                  </a:cubicBezTo>
                  <a:lnTo>
                    <a:pt x="1742567" y="1903603"/>
                  </a:lnTo>
                  <a:cubicBezTo>
                    <a:pt x="1742567" y="1869313"/>
                    <a:pt x="1753743" y="1835658"/>
                    <a:pt x="1774190" y="1808988"/>
                  </a:cubicBezTo>
                  <a:cubicBezTo>
                    <a:pt x="1974977" y="1545463"/>
                    <a:pt x="2109978" y="1188466"/>
                    <a:pt x="2109978" y="920496"/>
                  </a:cubicBezTo>
                  <a:cubicBezTo>
                    <a:pt x="2109978" y="676148"/>
                    <a:pt x="2008124" y="444754"/>
                    <a:pt x="1823339" y="268986"/>
                  </a:cubicBezTo>
                  <a:cubicBezTo>
                    <a:pt x="1644650" y="98933"/>
                    <a:pt x="1403223" y="1016"/>
                    <a:pt x="11605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81018" y="1896079"/>
            <a:ext cx="4581009" cy="450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cs-CZ" sz="2639" spc="5" dirty="0">
                <a:latin typeface="Poppins"/>
              </a:rPr>
              <a:t>START projektu!</a:t>
            </a:r>
            <a:endParaRPr lang="en-US" sz="2639" spc="5" dirty="0">
              <a:latin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85800" y="842226"/>
            <a:ext cx="9981577" cy="451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2"/>
              </a:lnSpc>
            </a:pPr>
            <a:r>
              <a:rPr lang="cs-CZ" sz="2665" spc="-15" dirty="0">
                <a:latin typeface="Poppins Bold"/>
              </a:rPr>
              <a:t>Co se nepovedlo?</a:t>
            </a:r>
            <a:endParaRPr lang="en-US" sz="2665" spc="-15" dirty="0">
              <a:solidFill>
                <a:srgbClr val="AB208E"/>
              </a:solidFill>
              <a:latin typeface="Poppins Bold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41C4D533-33A7-0EA3-040C-45D97E1C1566}"/>
              </a:ext>
            </a:extLst>
          </p:cNvPr>
          <p:cNvSpPr txBox="1"/>
          <p:nvPr/>
        </p:nvSpPr>
        <p:spPr>
          <a:xfrm>
            <a:off x="1663804" y="2792089"/>
            <a:ext cx="4581009" cy="450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cs-CZ" sz="2639" spc="5" dirty="0">
                <a:latin typeface="Poppins"/>
              </a:rPr>
              <a:t>Oficiální start od 1.1.2023</a:t>
            </a:r>
            <a:endParaRPr lang="en-US" sz="2639" spc="5" dirty="0">
              <a:latin typeface="Poppins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E49A843A-FA7F-4928-6B16-883D8EFD03FC}"/>
              </a:ext>
            </a:extLst>
          </p:cNvPr>
          <p:cNvSpPr txBox="1"/>
          <p:nvPr/>
        </p:nvSpPr>
        <p:spPr>
          <a:xfrm>
            <a:off x="1682285" y="3449196"/>
            <a:ext cx="9071059" cy="450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cs-CZ" sz="2639" spc="5" dirty="0">
                <a:latin typeface="Poppins"/>
              </a:rPr>
              <a:t>Reálná schopnost poskytovat služby od cca 1.9.2023</a:t>
            </a:r>
            <a:endParaRPr lang="en-US" sz="2639" spc="5" dirty="0">
              <a:latin typeface="Poppins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339BAE2F-4BE4-1F6A-44E6-2F598C03EDE7}"/>
              </a:ext>
            </a:extLst>
          </p:cNvPr>
          <p:cNvSpPr txBox="1"/>
          <p:nvPr/>
        </p:nvSpPr>
        <p:spPr>
          <a:xfrm>
            <a:off x="2328329" y="4119654"/>
            <a:ext cx="9071059" cy="1399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696"/>
              </a:lnSpc>
              <a:buFont typeface="Arial" panose="020B0604020202020204" pitchFamily="34" charset="0"/>
              <a:buChar char="•"/>
            </a:pPr>
            <a:r>
              <a:rPr lang="cs-CZ" sz="2000" spc="5" dirty="0">
                <a:latin typeface="Poppins"/>
              </a:rPr>
              <a:t>Velký tlak na MPO</a:t>
            </a:r>
          </a:p>
          <a:p>
            <a:pPr marL="457200" indent="-457200">
              <a:lnSpc>
                <a:spcPts val="3696"/>
              </a:lnSpc>
              <a:buFont typeface="Arial" panose="020B0604020202020204" pitchFamily="34" charset="0"/>
              <a:buChar char="•"/>
            </a:pPr>
            <a:r>
              <a:rPr lang="cs-CZ" sz="2000" spc="5" dirty="0">
                <a:latin typeface="Poppins"/>
              </a:rPr>
              <a:t>Urychlená příprava smluv dle podmínek MPO</a:t>
            </a:r>
          </a:p>
          <a:p>
            <a:pPr marL="457200" indent="-457200">
              <a:lnSpc>
                <a:spcPts val="3696"/>
              </a:lnSpc>
              <a:buFont typeface="Arial" panose="020B0604020202020204" pitchFamily="34" charset="0"/>
              <a:buChar char="•"/>
            </a:pPr>
            <a:r>
              <a:rPr lang="cs-CZ" sz="2000" spc="5" dirty="0">
                <a:latin typeface="Poppins"/>
              </a:rPr>
              <a:t>Projekty v přípravě, které čekaly pouze na „den D“</a:t>
            </a:r>
          </a:p>
        </p:txBody>
      </p:sp>
    </p:spTree>
    <p:extLst>
      <p:ext uri="{BB962C8B-B14F-4D97-AF65-F5344CB8AC3E}">
        <p14:creationId xmlns:p14="http://schemas.microsoft.com/office/powerpoint/2010/main" val="2334565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45" t="-28171" r="-8347" b="-12121"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3" name="Freeform 3"/>
          <p:cNvSpPr/>
          <p:nvPr/>
        </p:nvSpPr>
        <p:spPr>
          <a:xfrm>
            <a:off x="506655" y="1507492"/>
            <a:ext cx="199683" cy="186205"/>
          </a:xfrm>
          <a:custGeom>
            <a:avLst/>
            <a:gdLst/>
            <a:ahLst/>
            <a:cxnLst/>
            <a:rect l="l" t="t" r="r" b="b"/>
            <a:pathLst>
              <a:path w="299525" h="279308">
                <a:moveTo>
                  <a:pt x="0" y="0"/>
                </a:moveTo>
                <a:lnTo>
                  <a:pt x="299526" y="0"/>
                </a:lnTo>
                <a:lnTo>
                  <a:pt x="299526" y="279307"/>
                </a:lnTo>
                <a:lnTo>
                  <a:pt x="0" y="27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4" name="Freeform 4"/>
          <p:cNvSpPr/>
          <p:nvPr/>
        </p:nvSpPr>
        <p:spPr>
          <a:xfrm>
            <a:off x="506655" y="2112548"/>
            <a:ext cx="199683" cy="186205"/>
          </a:xfrm>
          <a:custGeom>
            <a:avLst/>
            <a:gdLst/>
            <a:ahLst/>
            <a:cxnLst/>
            <a:rect l="l" t="t" r="r" b="b"/>
            <a:pathLst>
              <a:path w="299525" h="279308">
                <a:moveTo>
                  <a:pt x="0" y="0"/>
                </a:moveTo>
                <a:lnTo>
                  <a:pt x="299526" y="0"/>
                </a:lnTo>
                <a:lnTo>
                  <a:pt x="299526" y="279307"/>
                </a:lnTo>
                <a:lnTo>
                  <a:pt x="0" y="27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5" name="Freeform 5"/>
          <p:cNvSpPr/>
          <p:nvPr/>
        </p:nvSpPr>
        <p:spPr>
          <a:xfrm>
            <a:off x="506655" y="2484693"/>
            <a:ext cx="199683" cy="186205"/>
          </a:xfrm>
          <a:custGeom>
            <a:avLst/>
            <a:gdLst/>
            <a:ahLst/>
            <a:cxnLst/>
            <a:rect l="l" t="t" r="r" b="b"/>
            <a:pathLst>
              <a:path w="299525" h="279308">
                <a:moveTo>
                  <a:pt x="0" y="0"/>
                </a:moveTo>
                <a:lnTo>
                  <a:pt x="299526" y="0"/>
                </a:lnTo>
                <a:lnTo>
                  <a:pt x="299526" y="279308"/>
                </a:lnTo>
                <a:lnTo>
                  <a:pt x="0" y="27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6" name="Freeform 6"/>
          <p:cNvSpPr/>
          <p:nvPr/>
        </p:nvSpPr>
        <p:spPr>
          <a:xfrm>
            <a:off x="506655" y="3124000"/>
            <a:ext cx="199683" cy="186205"/>
          </a:xfrm>
          <a:custGeom>
            <a:avLst/>
            <a:gdLst/>
            <a:ahLst/>
            <a:cxnLst/>
            <a:rect l="l" t="t" r="r" b="b"/>
            <a:pathLst>
              <a:path w="299525" h="279308">
                <a:moveTo>
                  <a:pt x="0" y="0"/>
                </a:moveTo>
                <a:lnTo>
                  <a:pt x="299526" y="0"/>
                </a:lnTo>
                <a:lnTo>
                  <a:pt x="299526" y="279307"/>
                </a:lnTo>
                <a:lnTo>
                  <a:pt x="0" y="27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7" name="Freeform 7"/>
          <p:cNvSpPr/>
          <p:nvPr/>
        </p:nvSpPr>
        <p:spPr>
          <a:xfrm>
            <a:off x="922565" y="3850420"/>
            <a:ext cx="4804513" cy="2702539"/>
          </a:xfrm>
          <a:custGeom>
            <a:avLst/>
            <a:gdLst/>
            <a:ahLst/>
            <a:cxnLst/>
            <a:rect l="l" t="t" r="r" b="b"/>
            <a:pathLst>
              <a:path w="7206770" h="4053808">
                <a:moveTo>
                  <a:pt x="0" y="0"/>
                </a:moveTo>
                <a:lnTo>
                  <a:pt x="7206770" y="0"/>
                </a:lnTo>
                <a:lnTo>
                  <a:pt x="7206770" y="4053808"/>
                </a:lnTo>
                <a:lnTo>
                  <a:pt x="0" y="405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8" name="Group 8"/>
          <p:cNvGrpSpPr/>
          <p:nvPr/>
        </p:nvGrpSpPr>
        <p:grpSpPr>
          <a:xfrm>
            <a:off x="10108952" y="5607926"/>
            <a:ext cx="1830188" cy="759652"/>
            <a:chOff x="0" y="0"/>
            <a:chExt cx="723037" cy="3001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3037" cy="300110"/>
            </a:xfrm>
            <a:custGeom>
              <a:avLst/>
              <a:gdLst/>
              <a:ahLst/>
              <a:cxnLst/>
              <a:rect l="l" t="t" r="r" b="b"/>
              <a:pathLst>
                <a:path w="723037" h="300110">
                  <a:moveTo>
                    <a:pt x="0" y="0"/>
                  </a:moveTo>
                  <a:lnTo>
                    <a:pt x="723037" y="0"/>
                  </a:lnTo>
                  <a:lnTo>
                    <a:pt x="723037" y="300110"/>
                  </a:lnTo>
                  <a:lnTo>
                    <a:pt x="0" y="3001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723037" cy="3667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933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845914" y="3850420"/>
            <a:ext cx="4804513" cy="2702539"/>
          </a:xfrm>
          <a:custGeom>
            <a:avLst/>
            <a:gdLst/>
            <a:ahLst/>
            <a:cxnLst/>
            <a:rect l="l" t="t" r="r" b="b"/>
            <a:pathLst>
              <a:path w="7206770" h="4053808">
                <a:moveTo>
                  <a:pt x="0" y="0"/>
                </a:moveTo>
                <a:lnTo>
                  <a:pt x="7206770" y="0"/>
                </a:lnTo>
                <a:lnTo>
                  <a:pt x="7206770" y="4053808"/>
                </a:lnTo>
                <a:lnTo>
                  <a:pt x="0" y="405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0000"/>
            </a:blip>
            <a:stretch>
              <a:fillRect t="-9111" b="-9111"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12" name="TextBox 12"/>
          <p:cNvSpPr txBox="1"/>
          <p:nvPr/>
        </p:nvSpPr>
        <p:spPr>
          <a:xfrm>
            <a:off x="512364" y="771815"/>
            <a:ext cx="9981221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>
                <a:solidFill>
                  <a:srgbClr val="AC338B"/>
                </a:solidFill>
                <a:latin typeface="Poppins 3"/>
              </a:rPr>
              <a:t>PROČ ZROVNA S NÁMI?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2565" y="1375165"/>
            <a:ext cx="10583635" cy="1967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7"/>
              </a:lnSpc>
            </a:pPr>
            <a:r>
              <a:rPr lang="en-US" sz="1735" dirty="0" err="1">
                <a:latin typeface="Poppins 2 Bold"/>
              </a:rPr>
              <a:t>Technologické</a:t>
            </a:r>
            <a:r>
              <a:rPr lang="en-US" sz="1735" dirty="0">
                <a:latin typeface="Poppins 2 Bold"/>
              </a:rPr>
              <a:t> know-how a focus </a:t>
            </a:r>
            <a:r>
              <a:rPr lang="en-US" sz="1735" dirty="0" err="1">
                <a:latin typeface="Poppins 2 Bold"/>
              </a:rPr>
              <a:t>na</a:t>
            </a:r>
            <a:r>
              <a:rPr lang="en-US" sz="1735" dirty="0">
                <a:latin typeface="Poppins 2 Bold"/>
              </a:rPr>
              <a:t> </a:t>
            </a:r>
            <a:r>
              <a:rPr lang="en-US" sz="1735" dirty="0" err="1">
                <a:latin typeface="Poppins 2 Bold"/>
              </a:rPr>
              <a:t>inovace</a:t>
            </a:r>
            <a:r>
              <a:rPr lang="en-US" sz="1735" dirty="0">
                <a:latin typeface="Poppins 2"/>
              </a:rPr>
              <a:t> - </a:t>
            </a:r>
            <a:r>
              <a:rPr lang="en-US" sz="1735" dirty="0" err="1">
                <a:latin typeface="Poppins 2"/>
              </a:rPr>
              <a:t>znalosti</a:t>
            </a:r>
            <a:r>
              <a:rPr lang="en-US" sz="1735" dirty="0">
                <a:latin typeface="Poppins 2"/>
              </a:rPr>
              <a:t> a </a:t>
            </a:r>
            <a:r>
              <a:rPr lang="en-US" sz="1735" dirty="0" err="1">
                <a:latin typeface="Poppins 2"/>
              </a:rPr>
              <a:t>zkušenosti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špičkových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výzkumných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ústavů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i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technologických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firem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spojujeme</a:t>
            </a:r>
            <a:r>
              <a:rPr lang="en-US" sz="1735" dirty="0">
                <a:latin typeface="Poppins 2"/>
              </a:rPr>
              <a:t> v </a:t>
            </a:r>
            <a:r>
              <a:rPr lang="en-US" sz="1735" dirty="0" err="1">
                <a:latin typeface="Poppins 2"/>
              </a:rPr>
              <a:t>unikátním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ekosystému</a:t>
            </a:r>
            <a:r>
              <a:rPr lang="en-US" sz="1735" dirty="0">
                <a:latin typeface="Poppins 2"/>
              </a:rPr>
              <a:t>.</a:t>
            </a:r>
          </a:p>
          <a:p>
            <a:pPr algn="just">
              <a:lnSpc>
                <a:spcPts val="2637"/>
              </a:lnSpc>
            </a:pPr>
            <a:r>
              <a:rPr lang="en-US" sz="1735" dirty="0" err="1">
                <a:latin typeface="Poppins 2 Bold"/>
              </a:rPr>
              <a:t>Nezávislost</a:t>
            </a:r>
            <a:r>
              <a:rPr lang="en-US" sz="1735" dirty="0">
                <a:latin typeface="Poppins 2"/>
              </a:rPr>
              <a:t> - </a:t>
            </a:r>
            <a:r>
              <a:rPr lang="en-US" sz="1735" dirty="0" err="1">
                <a:latin typeface="Poppins 2"/>
              </a:rPr>
              <a:t>doporučíme</a:t>
            </a:r>
            <a:r>
              <a:rPr lang="en-US" sz="1735" dirty="0">
                <a:latin typeface="Poppins 2"/>
              </a:rPr>
              <a:t> to </a:t>
            </a:r>
            <a:r>
              <a:rPr lang="en-US" sz="1735" dirty="0" err="1">
                <a:latin typeface="Poppins 2"/>
              </a:rPr>
              <a:t>nejlepší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řešení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nezávisle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na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konkrétním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dodavateli</a:t>
            </a:r>
            <a:r>
              <a:rPr lang="en-US" sz="1735" dirty="0">
                <a:latin typeface="Poppins 2"/>
              </a:rPr>
              <a:t>.</a:t>
            </a:r>
          </a:p>
          <a:p>
            <a:pPr>
              <a:lnSpc>
                <a:spcPts val="2637"/>
              </a:lnSpc>
            </a:pPr>
            <a:r>
              <a:rPr lang="en-US" sz="1735" dirty="0" err="1">
                <a:latin typeface="Poppins 2 Bold"/>
              </a:rPr>
              <a:t>Komplexnost</a:t>
            </a:r>
            <a:r>
              <a:rPr lang="en-US" sz="1735" dirty="0">
                <a:latin typeface="Poppins 2"/>
              </a:rPr>
              <a:t> - </a:t>
            </a:r>
            <a:r>
              <a:rPr lang="en-US" sz="1735" dirty="0" err="1">
                <a:latin typeface="Poppins 2"/>
              </a:rPr>
              <a:t>díky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spojení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špičkových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vědeckých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institucí</a:t>
            </a:r>
            <a:r>
              <a:rPr lang="en-US" sz="1735" dirty="0">
                <a:latin typeface="Poppins 2"/>
              </a:rPr>
              <a:t>, </a:t>
            </a:r>
            <a:r>
              <a:rPr lang="en-US" sz="1735" dirty="0" err="1">
                <a:latin typeface="Poppins 2"/>
              </a:rPr>
              <a:t>technologických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firem</a:t>
            </a:r>
            <a:r>
              <a:rPr lang="en-US" sz="1735" dirty="0">
                <a:latin typeface="Poppins 2"/>
              </a:rPr>
              <a:t> a </a:t>
            </a:r>
            <a:r>
              <a:rPr lang="en-US" sz="1735" dirty="0" err="1">
                <a:latin typeface="Poppins 2"/>
              </a:rPr>
              <a:t>inovačních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platforem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Vás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provedeme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celým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procesem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digitalizace</a:t>
            </a:r>
            <a:r>
              <a:rPr lang="en-US" sz="1735" dirty="0">
                <a:latin typeface="Poppins 2"/>
              </a:rPr>
              <a:t> a </a:t>
            </a:r>
            <a:r>
              <a:rPr lang="en-US" sz="1735" dirty="0" err="1">
                <a:latin typeface="Poppins 2"/>
              </a:rPr>
              <a:t>optimalizace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na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jednom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místě</a:t>
            </a:r>
            <a:r>
              <a:rPr lang="en-US" sz="1735" dirty="0">
                <a:latin typeface="Poppins 2"/>
              </a:rPr>
              <a:t>.</a:t>
            </a:r>
          </a:p>
          <a:p>
            <a:pPr algn="just">
              <a:lnSpc>
                <a:spcPts val="2637"/>
              </a:lnSpc>
            </a:pPr>
            <a:r>
              <a:rPr lang="en-US" sz="1735" dirty="0" err="1">
                <a:latin typeface="Poppins 2 Bold"/>
              </a:rPr>
              <a:t>Udržitelnost</a:t>
            </a:r>
            <a:r>
              <a:rPr lang="en-US" sz="1735" dirty="0">
                <a:latin typeface="Poppins 2"/>
              </a:rPr>
              <a:t> - </a:t>
            </a:r>
            <a:r>
              <a:rPr lang="en-US" sz="1735" dirty="0" err="1">
                <a:latin typeface="Poppins 2"/>
              </a:rPr>
              <a:t>hledáme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ekonomicky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výhodná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řešení</a:t>
            </a:r>
            <a:r>
              <a:rPr lang="en-US" sz="1735" dirty="0">
                <a:latin typeface="Poppins 2"/>
              </a:rPr>
              <a:t> s </a:t>
            </a:r>
            <a:r>
              <a:rPr lang="en-US" sz="1735" dirty="0" err="1">
                <a:latin typeface="Poppins 2"/>
              </a:rPr>
              <a:t>pozitivníkm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dopadem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na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životní</a:t>
            </a:r>
            <a:r>
              <a:rPr lang="en-US" sz="1735" dirty="0">
                <a:latin typeface="Poppins 2"/>
              </a:rPr>
              <a:t> </a:t>
            </a:r>
            <a:r>
              <a:rPr lang="en-US" sz="1735" dirty="0" err="1">
                <a:latin typeface="Poppins 2"/>
              </a:rPr>
              <a:t>prostředí</a:t>
            </a:r>
            <a:r>
              <a:rPr lang="en-US" sz="1735" dirty="0">
                <a:latin typeface="Poppins 2"/>
              </a:rPr>
              <a:t>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6E7542-78AD-EDFA-93A3-998D78B66F0E}"/>
              </a:ext>
            </a:extLst>
          </p:cNvPr>
          <p:cNvSpPr txBox="1"/>
          <p:nvPr/>
        </p:nvSpPr>
        <p:spPr>
          <a:xfrm>
            <a:off x="922565" y="3570096"/>
            <a:ext cx="6094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accent3"/>
                </a:solidFill>
              </a:rPr>
              <a:t>Inovační centrum B4I, </a:t>
            </a:r>
            <a:r>
              <a:rPr lang="cs-CZ" sz="1200" dirty="0">
                <a:solidFill>
                  <a:schemeClr val="accent3"/>
                </a:solidFill>
              </a:rPr>
              <a:t>Dolní Břežany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4;g206b3086aa0_0_21">
            <a:extLst>
              <a:ext uri="{FF2B5EF4-FFF2-40B4-BE49-F238E27FC236}">
                <a16:creationId xmlns:a16="http://schemas.microsoft.com/office/drawing/2014/main" id="{9A354F31-49AD-BCB2-62C6-CB692A66D8B1}"/>
              </a:ext>
            </a:extLst>
          </p:cNvPr>
          <p:cNvSpPr txBox="1">
            <a:spLocks/>
          </p:cNvSpPr>
          <p:nvPr/>
        </p:nvSpPr>
        <p:spPr>
          <a:xfrm>
            <a:off x="1450926" y="1105071"/>
            <a:ext cx="4268739" cy="49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600" b="1" dirty="0">
                <a:solidFill>
                  <a:schemeClr val="accent3"/>
                </a:solidFill>
              </a:rPr>
              <a:t>Laboratoře FZÚ, CARDAM, </a:t>
            </a:r>
            <a:r>
              <a:rPr lang="cs-CZ" sz="1600" dirty="0">
                <a:solidFill>
                  <a:schemeClr val="accent3"/>
                </a:solidFill>
              </a:rPr>
              <a:t>Praha</a:t>
            </a:r>
          </a:p>
        </p:txBody>
      </p:sp>
      <p:sp>
        <p:nvSpPr>
          <p:cNvPr id="7" name="Google Shape;134;g206b3086aa0_0_21">
            <a:extLst>
              <a:ext uri="{FF2B5EF4-FFF2-40B4-BE49-F238E27FC236}">
                <a16:creationId xmlns:a16="http://schemas.microsoft.com/office/drawing/2014/main" id="{AB00286D-5F01-D4EF-6CB1-21E1DB7C9333}"/>
              </a:ext>
            </a:extLst>
          </p:cNvPr>
          <p:cNvSpPr txBox="1">
            <a:spLocks/>
          </p:cNvSpPr>
          <p:nvPr/>
        </p:nvSpPr>
        <p:spPr>
          <a:xfrm>
            <a:off x="1450925" y="3609746"/>
            <a:ext cx="4389343" cy="49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600" b="1" dirty="0">
                <a:solidFill>
                  <a:schemeClr val="accent3"/>
                </a:solidFill>
              </a:rPr>
              <a:t>Laserové centrum </a:t>
            </a:r>
            <a:r>
              <a:rPr lang="cs-CZ" sz="1600" b="1" dirty="0" err="1">
                <a:solidFill>
                  <a:schemeClr val="accent3"/>
                </a:solidFill>
              </a:rPr>
              <a:t>HiLASE</a:t>
            </a:r>
            <a:r>
              <a:rPr lang="cs-CZ" sz="1600" b="1" dirty="0">
                <a:solidFill>
                  <a:schemeClr val="accent3"/>
                </a:solidFill>
              </a:rPr>
              <a:t>, </a:t>
            </a:r>
            <a:r>
              <a:rPr lang="cs-CZ" sz="1600" dirty="0">
                <a:solidFill>
                  <a:schemeClr val="accent3"/>
                </a:solidFill>
              </a:rPr>
              <a:t>Dolní Břežany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A38182F-5D82-7D23-F556-A86B0F1B2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696" y="1783175"/>
            <a:ext cx="2680765" cy="183625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FC3E44D-D1BB-4396-ABF1-238339FE2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811" y="4282368"/>
            <a:ext cx="2681650" cy="1746737"/>
          </a:xfrm>
          <a:prstGeom prst="rect">
            <a:avLst/>
          </a:prstGeom>
        </p:spPr>
      </p:pic>
      <p:sp>
        <p:nvSpPr>
          <p:cNvPr id="12" name="Google Shape;134;g206b3086aa0_0_21">
            <a:extLst>
              <a:ext uri="{FF2B5EF4-FFF2-40B4-BE49-F238E27FC236}">
                <a16:creationId xmlns:a16="http://schemas.microsoft.com/office/drawing/2014/main" id="{7797F538-AC58-A99A-F4B8-B555241E7271}"/>
              </a:ext>
            </a:extLst>
          </p:cNvPr>
          <p:cNvSpPr txBox="1">
            <a:spLocks/>
          </p:cNvSpPr>
          <p:nvPr/>
        </p:nvSpPr>
        <p:spPr>
          <a:xfrm>
            <a:off x="7080396" y="1105071"/>
            <a:ext cx="4268739" cy="49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600" b="1" dirty="0">
                <a:solidFill>
                  <a:schemeClr val="accent3"/>
                </a:solidFill>
              </a:rPr>
              <a:t>Laboratoře ÚT AV, </a:t>
            </a:r>
            <a:r>
              <a:rPr lang="cs-CZ" sz="1600" dirty="0">
                <a:solidFill>
                  <a:schemeClr val="accent3"/>
                </a:solidFill>
              </a:rPr>
              <a:t>Praha</a:t>
            </a:r>
          </a:p>
        </p:txBody>
      </p:sp>
      <p:sp>
        <p:nvSpPr>
          <p:cNvPr id="13" name="Google Shape;134;g206b3086aa0_0_21">
            <a:extLst>
              <a:ext uri="{FF2B5EF4-FFF2-40B4-BE49-F238E27FC236}">
                <a16:creationId xmlns:a16="http://schemas.microsoft.com/office/drawing/2014/main" id="{C2F24B56-BCB0-06A3-CF75-A78AE175483A}"/>
              </a:ext>
            </a:extLst>
          </p:cNvPr>
          <p:cNvSpPr txBox="1">
            <a:spLocks/>
          </p:cNvSpPr>
          <p:nvPr/>
        </p:nvSpPr>
        <p:spPr>
          <a:xfrm>
            <a:off x="7080395" y="3604263"/>
            <a:ext cx="4268739" cy="49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600" b="1" dirty="0">
                <a:solidFill>
                  <a:schemeClr val="accent3"/>
                </a:solidFill>
              </a:rPr>
              <a:t>Školicí prostory SIC, STAR, </a:t>
            </a:r>
            <a:r>
              <a:rPr lang="cs-CZ" sz="1600" dirty="0">
                <a:solidFill>
                  <a:schemeClr val="accent3"/>
                </a:solidFill>
              </a:rPr>
              <a:t>Praha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1E4B065-8AD4-526D-5BE8-869C3D18E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395" y="4282368"/>
            <a:ext cx="2751312" cy="1834208"/>
          </a:xfrm>
          <a:prstGeom prst="rect">
            <a:avLst/>
          </a:prstGeom>
        </p:spPr>
      </p:pic>
      <p:pic>
        <p:nvPicPr>
          <p:cNvPr id="4" name="Obrázek 3" descr="Obsah obrázku elektronika, Elektronické zařízení, Elektronické inženýrství, stroj/přístroj&#10;&#10;Popis byl vytvořen automaticky">
            <a:extLst>
              <a:ext uri="{FF2B5EF4-FFF2-40B4-BE49-F238E27FC236}">
                <a16:creationId xmlns:a16="http://schemas.microsoft.com/office/drawing/2014/main" id="{C9CDF4C1-C531-C963-5806-88EEE6F02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395" y="1785219"/>
            <a:ext cx="2682536" cy="1834208"/>
          </a:xfrm>
          <a:prstGeom prst="rect">
            <a:avLst/>
          </a:prstGeom>
        </p:spPr>
      </p:pic>
      <p:sp>
        <p:nvSpPr>
          <p:cNvPr id="5" name="Google Shape;134;g206b3086aa0_0_21">
            <a:extLst>
              <a:ext uri="{FF2B5EF4-FFF2-40B4-BE49-F238E27FC236}">
                <a16:creationId xmlns:a16="http://schemas.microsoft.com/office/drawing/2014/main" id="{10CF7948-F32F-BD4A-0A73-E521FBFA62D8}"/>
              </a:ext>
            </a:extLst>
          </p:cNvPr>
          <p:cNvSpPr txBox="1">
            <a:spLocks/>
          </p:cNvSpPr>
          <p:nvPr/>
        </p:nvSpPr>
        <p:spPr>
          <a:xfrm>
            <a:off x="1450925" y="426966"/>
            <a:ext cx="3285666" cy="49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>
                <a:solidFill>
                  <a:schemeClr val="accent3"/>
                </a:solidFill>
              </a:rPr>
              <a:t>Infrastruktura B4I</a:t>
            </a:r>
          </a:p>
        </p:txBody>
      </p:sp>
    </p:spTree>
    <p:extLst>
      <p:ext uri="{BB962C8B-B14F-4D97-AF65-F5344CB8AC3E}">
        <p14:creationId xmlns:p14="http://schemas.microsoft.com/office/powerpoint/2010/main" val="4068338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5EC7FD5-ADE2-1B94-78C4-2E72AEF86121}"/>
              </a:ext>
            </a:extLst>
          </p:cNvPr>
          <p:cNvSpPr txBox="1"/>
          <p:nvPr/>
        </p:nvSpPr>
        <p:spPr>
          <a:xfrm>
            <a:off x="635916" y="764186"/>
            <a:ext cx="10825156" cy="4970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</a:pPr>
            <a:r>
              <a:rPr lang="cs-CZ" sz="2400" b="1" dirty="0">
                <a:solidFill>
                  <a:schemeClr val="accent3"/>
                </a:solidFill>
                <a:latin typeface="Poppins"/>
                <a:ea typeface="Calibri"/>
                <a:cs typeface="Poppins"/>
              </a:rPr>
              <a:t>NAŠE 3D TISKÁRNY - KOVY</a:t>
            </a:r>
            <a:endParaRPr lang="cs-CZ" sz="2400" b="1" dirty="0">
              <a:solidFill>
                <a:schemeClr val="accent3"/>
              </a:solidFill>
              <a:effectLst/>
              <a:latin typeface="Poppins"/>
              <a:ea typeface="Calibri"/>
              <a:cs typeface="Poppin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7E955CF-724C-2287-D74A-B358A4CBAED5}"/>
              </a:ext>
            </a:extLst>
          </p:cNvPr>
          <p:cNvSpPr txBox="1"/>
          <p:nvPr/>
        </p:nvSpPr>
        <p:spPr>
          <a:xfrm>
            <a:off x="635916" y="5427023"/>
            <a:ext cx="44467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b="1" dirty="0" err="1">
                <a:latin typeface="Poppins" pitchFamily="2" charset="0"/>
                <a:cs typeface="Poppins" pitchFamily="2" charset="0"/>
              </a:rPr>
              <a:t>Farsoon</a:t>
            </a:r>
            <a:r>
              <a:rPr lang="cs-CZ" sz="1400" b="1" dirty="0">
                <a:latin typeface="Poppins" pitchFamily="2" charset="0"/>
                <a:cs typeface="Poppins" pitchFamily="2" charset="0"/>
              </a:rPr>
              <a:t> FS301M</a:t>
            </a:r>
          </a:p>
          <a:p>
            <a:pPr algn="just"/>
            <a:endParaRPr lang="cs-CZ" sz="1400" dirty="0">
              <a:latin typeface="Poppins" pitchFamily="2" charset="0"/>
              <a:cs typeface="Poppins" pitchFamily="2" charset="0"/>
            </a:endParaRP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Tiskový objem 305 </a:t>
            </a:r>
            <a:r>
              <a:rPr lang="cs-CZ" sz="14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400" dirty="0">
                <a:latin typeface="Poppins" pitchFamily="2" charset="0"/>
                <a:cs typeface="Poppins" pitchFamily="2" charset="0"/>
              </a:rPr>
              <a:t> 300 </a:t>
            </a:r>
            <a:r>
              <a:rPr lang="cs-CZ" sz="14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400" dirty="0">
                <a:latin typeface="Poppins" pitchFamily="2" charset="0"/>
                <a:cs typeface="Poppins" pitchFamily="2" charset="0"/>
              </a:rPr>
              <a:t> 410 mm.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Podporovaná výška vrstvy 0,02 – 0,1 mm.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2 </a:t>
            </a:r>
            <a:r>
              <a:rPr lang="cs-CZ" sz="14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400" dirty="0">
                <a:latin typeface="Poppins" pitchFamily="2" charset="0"/>
                <a:cs typeface="Poppins" pitchFamily="2" charset="0"/>
              </a:rPr>
              <a:t> 500W vláknový laser s dynamickým zaostřováním.</a:t>
            </a:r>
          </a:p>
          <a:p>
            <a:pPr algn="just"/>
            <a:endParaRPr lang="cs-CZ" sz="1400" dirty="0">
              <a:latin typeface="Poppins" pitchFamily="2" charset="0"/>
              <a:cs typeface="Poppins" pitchFamily="2" charset="0"/>
            </a:endParaRPr>
          </a:p>
          <a:p>
            <a:pPr algn="just"/>
            <a:endParaRPr lang="cs-CZ" sz="1400" dirty="0">
              <a:latin typeface="Poppins" pitchFamily="2" charset="0"/>
              <a:cs typeface="Poppins" pitchFamily="2" charset="0"/>
            </a:endParaRPr>
          </a:p>
          <a:p>
            <a:pPr algn="just"/>
            <a:r>
              <a:rPr lang="cs-CZ" sz="1400" dirty="0">
                <a:latin typeface="Poppins" pitchFamily="2" charset="0"/>
                <a:cs typeface="Poppins" pitchFamily="2" charset="0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EF1085-0D9B-E9A3-301E-2E8CD54D2D2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9382" y="-1457314"/>
            <a:ext cx="60768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Obrázek 1" descr="Obsah obrázku stroj/přístroj, bankomat, interiér&#10;&#10;Popis byl vytvořen automaticky">
            <a:extLst>
              <a:ext uri="{FF2B5EF4-FFF2-40B4-BE49-F238E27FC236}">
                <a16:creationId xmlns:a16="http://schemas.microsoft.com/office/drawing/2014/main" id="{117F0612-92F2-79F1-FAAF-FC4F8DA9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2" y="1682399"/>
            <a:ext cx="4110537" cy="370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1890823-449A-E2E2-CD04-6795D8E97EB6}"/>
              </a:ext>
            </a:extLst>
          </p:cNvPr>
          <p:cNvSpPr txBox="1"/>
          <p:nvPr/>
        </p:nvSpPr>
        <p:spPr>
          <a:xfrm>
            <a:off x="520061" y="1361988"/>
            <a:ext cx="1889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Poppins" pitchFamily="2" charset="0"/>
                <a:cs typeface="Poppins" pitchFamily="2" charset="0"/>
              </a:rPr>
              <a:t>SLS TECHNOLOGIE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DD3CA3-78C5-57FD-F337-0C6C7F20A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6" b="96880" l="7980" r="99491">
                        <a14:foregroundMark x1="18336" y1="18128" x2="34126" y2="12184"/>
                        <a14:foregroundMark x1="14092" y1="8767" x2="26995" y2="6538"/>
                        <a14:foregroundMark x1="18846" y1="8470" x2="24208" y2="5251"/>
                        <a14:foregroundMark x1="28353" y1="5795" x2="50424" y2="7875"/>
                        <a14:foregroundMark x1="21053" y1="7281" x2="12733" y2="20357"/>
                        <a14:foregroundMark x1="12733" y1="20357" x2="12903" y2="21545"/>
                        <a14:foregroundMark x1="8650" y1="20505" x2="14261" y2="10550"/>
                        <a14:foregroundMark x1="14261" y1="10550" x2="15280" y2="9955"/>
                        <a14:foregroundMark x1="15110" y1="8024" x2="8489" y2="15602"/>
                        <a14:foregroundMark x1="10866" y1="63299" x2="13073" y2="39970"/>
                        <a14:foregroundMark x1="13073" y1="39970" x2="8998" y2="52006"/>
                        <a14:foregroundMark x1="8998" y1="52006" x2="9168" y2="52452"/>
                        <a14:foregroundMark x1="66214" y1="31501" x2="77589" y2="30758"/>
                        <a14:foregroundMark x1="76910" y1="27935" x2="89474" y2="28380"/>
                        <a14:foregroundMark x1="89474" y1="28380" x2="95076" y2="36256"/>
                        <a14:foregroundMark x1="94737" y1="38039" x2="96265" y2="26003"/>
                        <a14:foregroundMark x1="97453" y1="25111" x2="92699" y2="25409"/>
                        <a14:foregroundMark x1="92869" y1="24963" x2="99491" y2="23626"/>
                        <a14:foregroundMark x1="96095" y1="27192" x2="91002" y2="38336"/>
                        <a14:foregroundMark x1="91002" y1="38336" x2="87267" y2="38187"/>
                        <a14:foregroundMark x1="24958" y1="93759" x2="47368" y2="86776"/>
                        <a14:foregroundMark x1="47368" y1="86776" x2="54499" y2="90045"/>
                        <a14:foregroundMark x1="20713" y1="97028" x2="24788" y2="84398"/>
                        <a14:foregroundMark x1="24788" y1="84398" x2="24788" y2="84398"/>
                        <a14:foregroundMark x1="22581" y1="42942" x2="37182" y2="44874"/>
                        <a14:foregroundMark x1="43633" y1="39970" x2="51613" y2="47251"/>
                        <a14:foregroundMark x1="55178" y1="31649" x2="66214" y2="32541"/>
                        <a14:foregroundMark x1="70119" y1="29569" x2="74533" y2="24220"/>
                        <a14:foregroundMark x1="74533" y1="25854" x2="84550" y2="25557"/>
                        <a14:foregroundMark x1="16702" y1="6984" x2="12547" y2="7083"/>
                        <a14:foregroundMark x1="22920" y1="6835" x2="16702" y2="6984"/>
                        <a14:foregroundMark x1="8916" y1="23031" x2="8465" y2="27489"/>
                        <a14:foregroundMark x1="10245" y1="9910" x2="9172" y2="20505"/>
                        <a14:foregroundMark x1="13486" y1="6984" x2="15585" y2="5555"/>
                        <a14:foregroundMark x1="11913" y1="8054" x2="13486" y2="6984"/>
                        <a14:foregroundMark x1="7810" y1="10847" x2="9422" y2="9750"/>
                        <a14:foregroundMark x1="10017" y1="86033" x2="12903" y2="80089"/>
                        <a14:foregroundMark x1="53141" y1="93908" x2="53141" y2="88410"/>
                        <a14:foregroundMark x1="18846" y1="95840" x2="22750" y2="88559"/>
                        <a14:foregroundMark x1="30730" y1="10104" x2="46689" y2="13076"/>
                        <a14:foregroundMark x1="8998" y1="46805" x2="9847" y2="42942"/>
                        <a14:foregroundMark x1="8659" y1="64042" x2="10866" y2="50520"/>
                        <a14:foregroundMark x1="10866" y1="50520" x2="8829" y2="55423"/>
                        <a14:foregroundMark x1="9168" y1="40416" x2="8149" y2="63596"/>
                        <a14:backgroundMark x1="10357" y1="2972" x2="15620" y2="1783"/>
                        <a14:backgroundMark x1="16638" y1="2377" x2="50424" y2="1189"/>
                        <a14:backgroundMark x1="50424" y1="1189" x2="50424" y2="1189"/>
                        <a14:backgroundMark x1="11375" y1="6984" x2="11375" y2="6984"/>
                        <a14:backgroundMark x1="10187" y1="7132" x2="9168" y2="7727"/>
                        <a14:backgroundMark x1="11205" y1="6389" x2="12224" y2="6686"/>
                        <a14:backgroundMark x1="11036" y1="6835" x2="12903" y2="6538"/>
                        <a14:backgroundMark x1="7470" y1="20505" x2="7470" y2="23031"/>
                        <a14:backgroundMark x1="7640" y1="27489" x2="7640" y2="30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390" y="1381083"/>
            <a:ext cx="3540948" cy="40459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F088AC-8077-0820-4896-B456230AA42C}"/>
              </a:ext>
            </a:extLst>
          </p:cNvPr>
          <p:cNvSpPr txBox="1"/>
          <p:nvPr/>
        </p:nvSpPr>
        <p:spPr>
          <a:xfrm>
            <a:off x="6095999" y="5427023"/>
            <a:ext cx="39861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Poppins" pitchFamily="2" charset="0"/>
                <a:cs typeface="Poppins" pitchFamily="2" charset="0"/>
              </a:rPr>
              <a:t>TRUMPF </a:t>
            </a:r>
            <a:r>
              <a:rPr lang="cs-CZ" sz="1400" b="1" dirty="0" err="1">
                <a:latin typeface="Poppins" pitchFamily="2" charset="0"/>
                <a:cs typeface="Poppins" pitchFamily="2" charset="0"/>
              </a:rPr>
              <a:t>TruPrint</a:t>
            </a:r>
            <a:r>
              <a:rPr lang="cs-CZ" sz="1400" b="1" dirty="0">
                <a:latin typeface="Poppins" pitchFamily="2" charset="0"/>
                <a:cs typeface="Poppins" pitchFamily="2" charset="0"/>
              </a:rPr>
              <a:t>  1000 </a:t>
            </a:r>
          </a:p>
          <a:p>
            <a:endParaRPr lang="cs-CZ" sz="1400" dirty="0">
              <a:latin typeface="Poppins" pitchFamily="2" charset="0"/>
              <a:cs typeface="Poppins" pitchFamily="2" charset="0"/>
            </a:endParaRP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Tiskový objem 98 </a:t>
            </a:r>
            <a:r>
              <a:rPr lang="cs-CZ" sz="14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400" dirty="0">
                <a:latin typeface="Poppins" pitchFamily="2" charset="0"/>
                <a:cs typeface="Poppins" pitchFamily="2" charset="0"/>
              </a:rPr>
              <a:t> 410 mm.</a:t>
            </a: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Podporovaná výška vrstvy 0,02 – 0,1 mm.</a:t>
            </a: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200W vláknový laser.</a:t>
            </a:r>
          </a:p>
          <a:p>
            <a:endParaRPr lang="cs-CZ" sz="1400" dirty="0">
              <a:latin typeface="Poppins" pitchFamily="2" charset="0"/>
              <a:cs typeface="Poppi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57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5EC7FD5-ADE2-1B94-78C4-2E72AEF86121}"/>
              </a:ext>
            </a:extLst>
          </p:cNvPr>
          <p:cNvSpPr txBox="1"/>
          <p:nvPr/>
        </p:nvSpPr>
        <p:spPr>
          <a:xfrm>
            <a:off x="635916" y="764186"/>
            <a:ext cx="10825156" cy="4970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</a:pPr>
            <a:r>
              <a:rPr lang="cs-CZ" sz="2400" b="1" dirty="0">
                <a:solidFill>
                  <a:schemeClr val="accent3"/>
                </a:solidFill>
                <a:latin typeface="Poppins"/>
                <a:ea typeface="Calibri"/>
                <a:cs typeface="Poppins"/>
              </a:rPr>
              <a:t>NAŠE 3D TISKÁRNY - PLASTY</a:t>
            </a:r>
            <a:endParaRPr lang="cs-CZ" sz="2400" b="1" dirty="0">
              <a:solidFill>
                <a:schemeClr val="accent3"/>
              </a:solidFill>
              <a:effectLst/>
              <a:latin typeface="Poppins"/>
              <a:ea typeface="Calibri"/>
              <a:cs typeface="Poppin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7E955CF-724C-2287-D74A-B358A4CBAED5}"/>
              </a:ext>
            </a:extLst>
          </p:cNvPr>
          <p:cNvSpPr txBox="1"/>
          <p:nvPr/>
        </p:nvSpPr>
        <p:spPr>
          <a:xfrm>
            <a:off x="1517665" y="1682399"/>
            <a:ext cx="23425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100" b="1" dirty="0">
                <a:latin typeface="Poppins" pitchFamily="2" charset="0"/>
                <a:cs typeface="Poppins" pitchFamily="2" charset="0"/>
              </a:rPr>
              <a:t>BAMBULAB X1c COMBO</a:t>
            </a:r>
          </a:p>
          <a:p>
            <a:pPr algn="just"/>
            <a:endParaRPr lang="cs-CZ" sz="1100" dirty="0">
              <a:latin typeface="Poppins" pitchFamily="2" charset="0"/>
              <a:cs typeface="Poppins" pitchFamily="2" charset="0"/>
            </a:endParaRP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Tiskový objem 256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256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256 mm.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Možnost ovládat online.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 err="1">
                <a:latin typeface="Poppins" pitchFamily="2" charset="0"/>
                <a:cs typeface="Poppins" pitchFamily="2" charset="0"/>
              </a:rPr>
              <a:t>Flow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až 32 mm</a:t>
            </a:r>
            <a:r>
              <a:rPr lang="cs-CZ" sz="1100" baseline="30000" dirty="0">
                <a:latin typeface="Poppins" pitchFamily="2" charset="0"/>
                <a:cs typeface="Poppins" pitchFamily="2" charset="0"/>
              </a:rPr>
              <a:t>3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/s</a:t>
            </a:r>
          </a:p>
          <a:p>
            <a:pPr algn="just"/>
            <a:endParaRPr lang="cs-CZ" sz="1100" dirty="0">
              <a:latin typeface="Poppins" pitchFamily="2" charset="0"/>
              <a:cs typeface="Poppins" pitchFamily="2" charset="0"/>
            </a:endParaRPr>
          </a:p>
          <a:p>
            <a:pPr algn="just"/>
            <a:r>
              <a:rPr lang="cs-CZ" sz="1100" dirty="0">
                <a:latin typeface="Poppins" pitchFamily="2" charset="0"/>
                <a:cs typeface="Poppins" pitchFamily="2" charset="0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EF1085-0D9B-E9A3-301E-2E8CD54D2D2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9382" y="-1457314"/>
            <a:ext cx="60768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1890823-449A-E2E2-CD04-6795D8E97EB6}"/>
              </a:ext>
            </a:extLst>
          </p:cNvPr>
          <p:cNvSpPr txBox="1"/>
          <p:nvPr/>
        </p:nvSpPr>
        <p:spPr>
          <a:xfrm>
            <a:off x="520061" y="1361988"/>
            <a:ext cx="27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Poppins" pitchFamily="2" charset="0"/>
                <a:cs typeface="Poppins" pitchFamily="2" charset="0"/>
              </a:rPr>
              <a:t>FDM/FFF TECHNOLOGIE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2F088AC-8077-0820-4896-B456230AA42C}"/>
              </a:ext>
            </a:extLst>
          </p:cNvPr>
          <p:cNvSpPr txBox="1"/>
          <p:nvPr/>
        </p:nvSpPr>
        <p:spPr>
          <a:xfrm>
            <a:off x="1517665" y="2999690"/>
            <a:ext cx="23425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latin typeface="Poppins" pitchFamily="2" charset="0"/>
                <a:cs typeface="Poppins" pitchFamily="2" charset="0"/>
              </a:rPr>
              <a:t>TRILAB AZTEQ INDUSTRIAL</a:t>
            </a:r>
          </a:p>
          <a:p>
            <a:endParaRPr lang="cs-CZ" sz="1100" dirty="0">
              <a:latin typeface="Poppins" pitchFamily="2" charset="0"/>
              <a:cs typeface="Poppins" pitchFamily="2" charset="0"/>
            </a:endParaRP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Tiskový objem 300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400 mm.</a:t>
            </a: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Kinematika delta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FA3AFE-6705-970A-8571-45E738FEC873}"/>
              </a:ext>
            </a:extLst>
          </p:cNvPr>
          <p:cNvSpPr txBox="1"/>
          <p:nvPr/>
        </p:nvSpPr>
        <p:spPr>
          <a:xfrm>
            <a:off x="6154694" y="1361988"/>
            <a:ext cx="27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Poppins" pitchFamily="2" charset="0"/>
                <a:cs typeface="Poppins" pitchFamily="2" charset="0"/>
              </a:rPr>
              <a:t>SLM TECHNOLOGIE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484E13D-B5AB-605A-949B-E0852629B7C5}"/>
              </a:ext>
            </a:extLst>
          </p:cNvPr>
          <p:cNvSpPr txBox="1"/>
          <p:nvPr/>
        </p:nvSpPr>
        <p:spPr>
          <a:xfrm>
            <a:off x="6681549" y="3199745"/>
            <a:ext cx="27194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100" b="1" dirty="0">
                <a:latin typeface="Poppins" pitchFamily="2" charset="0"/>
                <a:cs typeface="Poppins" pitchFamily="2" charset="0"/>
              </a:rPr>
              <a:t>ASIGA PRO 4K XL</a:t>
            </a:r>
          </a:p>
          <a:p>
            <a:pPr algn="just"/>
            <a:endParaRPr lang="cs-CZ" sz="1100" dirty="0">
              <a:latin typeface="Poppins" pitchFamily="2" charset="0"/>
              <a:cs typeface="Poppins" pitchFamily="2" charset="0"/>
            </a:endParaRP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Pracovní plocha 217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122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400 mm.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Zdroj vytvrzení: projektor o max. rozlišení 4K.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Tisk ze světlem vytvrditelné pryskyřice</a:t>
            </a:r>
          </a:p>
          <a:p>
            <a:pPr algn="just"/>
            <a:r>
              <a:rPr lang="cs-CZ" sz="1100" dirty="0">
                <a:latin typeface="Poppins" pitchFamily="2" charset="0"/>
                <a:cs typeface="Poppins" pitchFamily="2" charset="0"/>
              </a:rPr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CCD42F0-E081-4C65-93BC-E0EF5CF708CE}"/>
              </a:ext>
            </a:extLst>
          </p:cNvPr>
          <p:cNvSpPr txBox="1"/>
          <p:nvPr/>
        </p:nvSpPr>
        <p:spPr>
          <a:xfrm>
            <a:off x="6708337" y="4797374"/>
            <a:ext cx="27632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100" b="1" dirty="0">
                <a:latin typeface="Poppins" pitchFamily="2" charset="0"/>
                <a:cs typeface="Poppins" pitchFamily="2" charset="0"/>
              </a:rPr>
              <a:t>PHROZEN TRANSFORM FAST</a:t>
            </a:r>
          </a:p>
          <a:p>
            <a:pPr algn="just"/>
            <a:endParaRPr lang="cs-CZ" sz="1100" b="1" dirty="0">
              <a:latin typeface="Poppins" pitchFamily="2" charset="0"/>
              <a:cs typeface="Poppins" pitchFamily="2" charset="0"/>
            </a:endParaRP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Pracovní plocha 292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165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400 mm.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Zdroj vytvrzení LCD panel 13.3“ 4K.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Tisk ze světlem vytvrditelné pryskyřice.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EAC181-3A11-1357-97A0-C245336E3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3" b="96796" l="9804" r="89706">
                        <a14:foregroundMark x1="60948" y1="13485" x2="33824" y2="5607"/>
                        <a14:foregroundMark x1="33824" y1="5607" x2="33497" y2="5607"/>
                        <a14:foregroundMark x1="31209" y1="14686" x2="36111" y2="15888"/>
                        <a14:foregroundMark x1="24346" y1="21228" x2="24837" y2="26035"/>
                        <a14:foregroundMark x1="53758" y1="32710" x2="55065" y2="30708"/>
                        <a14:foregroundMark x1="38562" y1="2003" x2="36601" y2="2003"/>
                        <a14:foregroundMark x1="26144" y1="88652" x2="43954" y2="92924"/>
                        <a14:foregroundMark x1="43954" y1="92924" x2="54248" y2="93057"/>
                        <a14:foregroundMark x1="54248" y1="93057" x2="61765" y2="90120"/>
                        <a14:foregroundMark x1="9804" y1="33778" x2="10294" y2="83845"/>
                        <a14:foregroundMark x1="51797" y1="96796" x2="48039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89" b="-2872"/>
          <a:stretch/>
        </p:blipFill>
        <p:spPr>
          <a:xfrm>
            <a:off x="520061" y="1682399"/>
            <a:ext cx="879097" cy="110986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237DB09-7069-346D-5730-2D2B14D28A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63" b="90125" l="9944" r="89869">
                        <a14:foregroundMark x1="26735" y1="9438" x2="46154" y2="10125"/>
                        <a14:foregroundMark x1="46154" y1="10125" x2="57786" y2="9438"/>
                        <a14:foregroundMark x1="64916" y1="9313" x2="38931" y2="7438"/>
                        <a14:foregroundMark x1="40150" y1="7313" x2="65385" y2="8438"/>
                        <a14:foregroundMark x1="65385" y1="8438" x2="74109" y2="13563"/>
                        <a14:foregroundMark x1="77392" y1="29000" x2="77580" y2="11438"/>
                        <a14:foregroundMark x1="77580" y1="11438" x2="69137" y2="8500"/>
                        <a14:foregroundMark x1="68856" y1="6563" x2="36398" y2="7000"/>
                        <a14:foregroundMark x1="22889" y1="82438" x2="33959" y2="85438"/>
                        <a14:foregroundMark x1="33959" y1="85438" x2="68011" y2="87375"/>
                        <a14:foregroundMark x1="68011" y1="87375" x2="73734" y2="81563"/>
                        <a14:foregroundMark x1="59850" y1="54813" x2="65291" y2="35875"/>
                        <a14:foregroundMark x1="65291" y1="35875" x2="62852" y2="26875"/>
                        <a14:foregroundMark x1="62852" y1="26875" x2="46435" y2="26500"/>
                        <a14:foregroundMark x1="46435" y1="26500" x2="37148" y2="37875"/>
                        <a14:foregroundMark x1="37148" y1="37875" x2="34991" y2="57563"/>
                        <a14:foregroundMark x1="34991" y1="57563" x2="35272" y2="57875"/>
                        <a14:foregroundMark x1="60131" y1="62938" x2="54784" y2="49438"/>
                        <a14:foregroundMark x1="62852" y1="60938" x2="65291" y2="53000"/>
                        <a14:foregroundMark x1="65291" y1="53000" x2="67261" y2="50563"/>
                        <a14:foregroundMark x1="25422" y1="17563" x2="23452" y2="69750"/>
                        <a14:foregroundMark x1="23452" y1="69750" x2="24765" y2="78438"/>
                        <a14:foregroundMark x1="24765" y1="78438" x2="29362" y2="85813"/>
                        <a14:foregroundMark x1="29362" y1="85813" x2="43058" y2="85875"/>
                        <a14:foregroundMark x1="43058" y1="85875" x2="27674" y2="87375"/>
                        <a14:foregroundMark x1="56660" y1="89938" x2="39681" y2="90125"/>
                        <a14:foregroundMark x1="26735" y1="7000" x2="40244" y2="8063"/>
                        <a14:foregroundMark x1="40244" y1="8063" x2="52533" y2="7750"/>
                        <a14:foregroundMark x1="52533" y1="7750" x2="66041" y2="7750"/>
                        <a14:foregroundMark x1="66041" y1="7750" x2="28330" y2="7438"/>
                        <a14:foregroundMark x1="28330" y1="7438" x2="28330" y2="7438"/>
                        <a14:foregroundMark x1="28143" y1="6563" x2="40525" y2="7125"/>
                        <a14:foregroundMark x1="40525" y1="7125" x2="42402" y2="6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4" b="5465"/>
          <a:stretch/>
        </p:blipFill>
        <p:spPr>
          <a:xfrm>
            <a:off x="486573" y="2978130"/>
            <a:ext cx="814233" cy="113332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D28E3C7-1E75-E657-407B-FEC463DDAC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" b="-110"/>
          <a:stretch/>
        </p:blipFill>
        <p:spPr>
          <a:xfrm>
            <a:off x="6046664" y="3312051"/>
            <a:ext cx="427378" cy="101359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9A6234A-B74B-D787-1A82-B0D21A541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12" b="87891" l="9697" r="89697">
                        <a14:foregroundMark x1="65212" y1="15625" x2="40970" y2="14258"/>
                        <a14:foregroundMark x1="40970" y1="14258" x2="30303" y2="16602"/>
                        <a14:foregroundMark x1="57091" y1="12012" x2="54909" y2="12012"/>
                        <a14:foregroundMark x1="63394" y1="83496" x2="51515" y2="85059"/>
                        <a14:foregroundMark x1="51515" y1="85059" x2="44121" y2="83984"/>
                        <a14:foregroundMark x1="56727" y1="87891" x2="56364" y2="86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>
          <a:xfrm>
            <a:off x="5745651" y="4815572"/>
            <a:ext cx="1082340" cy="113332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4DDA29-8C12-E1C9-9E89-A45DD060840E}"/>
              </a:ext>
            </a:extLst>
          </p:cNvPr>
          <p:cNvSpPr txBox="1"/>
          <p:nvPr/>
        </p:nvSpPr>
        <p:spPr>
          <a:xfrm>
            <a:off x="520061" y="4507795"/>
            <a:ext cx="27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Poppins" pitchFamily="2" charset="0"/>
                <a:cs typeface="Poppins" pitchFamily="2" charset="0"/>
              </a:rPr>
              <a:t>SLA TECHNOLOGIE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C6B9032-AB29-E4D5-22A7-D64FA064BC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63" b="79281" l="13050" r="33250">
                        <a14:foregroundMark x1="17700" y1="42295" x2="24900" y2="68836"/>
                        <a14:foregroundMark x1="24900" y1="68836" x2="24900" y2="68836"/>
                        <a14:foregroundMark x1="15450" y1="33904" x2="14100" y2="61473"/>
                        <a14:foregroundMark x1="16650" y1="34589" x2="16950" y2="57877"/>
                        <a14:foregroundMark x1="16950" y1="57877" x2="16900" y2="58733"/>
                        <a14:foregroundMark x1="14100" y1="23801" x2="23900" y2="26370"/>
                        <a14:foregroundMark x1="18400" y1="23973" x2="20350" y2="32021"/>
                        <a14:foregroundMark x1="20350" y1="32021" x2="20350" y2="32021"/>
                        <a14:foregroundMark x1="16200" y1="21747" x2="19850" y2="23116"/>
                        <a14:foregroundMark x1="18300" y1="28082" x2="17050" y2="72260"/>
                        <a14:foregroundMark x1="17050" y1="72260" x2="14700" y2="70377"/>
                        <a14:foregroundMark x1="14700" y1="70377" x2="13750" y2="65068"/>
                        <a14:foregroundMark x1="13300" y1="75000" x2="17800" y2="75171"/>
                        <a14:foregroundMark x1="17800" y1="75171" x2="19400" y2="72432"/>
                        <a14:foregroundMark x1="18550" y1="33733" x2="18500" y2="68664"/>
                        <a14:foregroundMark x1="18500" y1="68664" x2="18400" y2="70034"/>
                        <a14:foregroundMark x1="17900" y1="63014" x2="18200" y2="55308"/>
                        <a14:foregroundMark x1="18200" y1="55308" x2="17950" y2="64726"/>
                        <a14:foregroundMark x1="17950" y1="64726" x2="17850" y2="64726"/>
                        <a14:foregroundMark x1="20800" y1="44178" x2="18300" y2="71233"/>
                        <a14:foregroundMark x1="18300" y1="71233" x2="18850" y2="58562"/>
                        <a14:foregroundMark x1="18850" y1="58562" x2="19200" y2="56849"/>
                        <a14:foregroundMark x1="19200" y1="36473" x2="18700" y2="64212"/>
                        <a14:foregroundMark x1="12650" y1="73973" x2="15800" y2="79110"/>
                        <a14:foregroundMark x1="15800" y1="79110" x2="15900" y2="79623"/>
                        <a14:foregroundMark x1="15300" y1="37671" x2="14250" y2="34932"/>
                        <a14:foregroundMark x1="16200" y1="21062" x2="23200" y2="24315"/>
                        <a14:foregroundMark x1="18100" y1="32534" x2="19600" y2="29795"/>
                        <a14:foregroundMark x1="16550" y1="42466" x2="18600" y2="36644"/>
                        <a14:foregroundMark x1="18600" y1="36644" x2="18600" y2="36644"/>
                        <a14:foregroundMark x1="16900" y1="62158" x2="17700" y2="55137"/>
                        <a14:foregroundMark x1="17700" y1="55137" x2="17700" y2="55137"/>
                        <a14:foregroundMark x1="15200" y1="20205" x2="17100" y2="20890"/>
                        <a14:foregroundMark x1="20400" y1="22945" x2="22450" y2="26027"/>
                        <a14:foregroundMark x1="30950" y1="49658" x2="31550" y2="43664"/>
                        <a14:foregroundMark x1="32550" y1="49144" x2="33300" y2="51712"/>
                        <a14:foregroundMark x1="15150" y1="34589" x2="14250" y2="45205"/>
                        <a14:foregroundMark x1="14250" y1="45205" x2="13550" y2="47774"/>
                        <a14:foregroundMark x1="13550" y1="47774" x2="13400" y2="34075"/>
                        <a14:foregroundMark x1="13550" y1="36644" x2="13550" y2="64555"/>
                        <a14:foregroundMark x1="13350" y1="27911" x2="13350" y2="27911"/>
                        <a14:foregroundMark x1="13050" y1="26199" x2="14900" y2="27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3070" r="65407" b="14303"/>
          <a:stretch/>
        </p:blipFill>
        <p:spPr>
          <a:xfrm>
            <a:off x="6154695" y="1626479"/>
            <a:ext cx="1273154" cy="113332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2575192-DEF4-FABF-E34C-AFA4EF67D0DE}"/>
              </a:ext>
            </a:extLst>
          </p:cNvPr>
          <p:cNvSpPr txBox="1"/>
          <p:nvPr/>
        </p:nvSpPr>
        <p:spPr>
          <a:xfrm>
            <a:off x="7635356" y="1626479"/>
            <a:ext cx="227320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100" b="1" dirty="0" err="1">
                <a:latin typeface="Poppins" pitchFamily="2" charset="0"/>
                <a:cs typeface="Poppins" pitchFamily="2" charset="0"/>
              </a:rPr>
              <a:t>Farsoon</a:t>
            </a:r>
            <a:r>
              <a:rPr lang="cs-CZ" sz="1100" b="1" dirty="0">
                <a:latin typeface="Poppins" pitchFamily="2" charset="0"/>
                <a:cs typeface="Poppins" pitchFamily="2" charset="0"/>
              </a:rPr>
              <a:t> </a:t>
            </a:r>
            <a:r>
              <a:rPr lang="cs-CZ" sz="1100" b="1" dirty="0" err="1">
                <a:latin typeface="Poppins" pitchFamily="2" charset="0"/>
                <a:cs typeface="Poppins" pitchFamily="2" charset="0"/>
              </a:rPr>
              <a:t>Flight</a:t>
            </a:r>
            <a:r>
              <a:rPr lang="cs-CZ" sz="1100" b="1" dirty="0">
                <a:latin typeface="Poppins" pitchFamily="2" charset="0"/>
                <a:cs typeface="Poppins" pitchFamily="2" charset="0"/>
              </a:rPr>
              <a:t> ST252P</a:t>
            </a:r>
          </a:p>
          <a:p>
            <a:pPr algn="just"/>
            <a:endParaRPr lang="cs-CZ" sz="1100" dirty="0">
              <a:latin typeface="Poppins" pitchFamily="2" charset="0"/>
              <a:cs typeface="Poppins" pitchFamily="2" charset="0"/>
            </a:endParaRP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Tiskový objem 250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250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320 mm.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Podporovaná výška vrstvy 0,06 – 0,3 mm.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1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300W vláknový laser.</a:t>
            </a:r>
          </a:p>
          <a:p>
            <a:pPr algn="just"/>
            <a:endParaRPr lang="cs-CZ" sz="1100" dirty="0">
              <a:latin typeface="Poppins" pitchFamily="2" charset="0"/>
              <a:cs typeface="Poppins" pitchFamily="2" charset="0"/>
            </a:endParaRPr>
          </a:p>
          <a:p>
            <a:pPr algn="just"/>
            <a:r>
              <a:rPr lang="cs-CZ" sz="1100" dirty="0">
                <a:latin typeface="Poppins" pitchFamily="2" charset="0"/>
                <a:cs typeface="Poppins" pitchFamily="2" charset="0"/>
              </a:rPr>
              <a:t> 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A17A65C2-8858-CA6F-7563-70A1888A6E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62" b="96249" l="11842" r="89322">
                        <a14:foregroundMark x1="66144" y1="8414" x2="28846" y2="6752"/>
                        <a14:foregroundMark x1="29960" y1="3215" x2="33654" y2="3215"/>
                        <a14:foregroundMark x1="12955" y1="21222" x2="14069" y2="48875"/>
                        <a14:foregroundMark x1="14221" y1="64041" x2="16751" y2="84673"/>
                        <a14:foregroundMark x1="16751" y1="84673" x2="25051" y2="89925"/>
                        <a14:foregroundMark x1="25051" y1="89925" x2="55213" y2="94105"/>
                        <a14:foregroundMark x1="55213" y1="94105" x2="83806" y2="89550"/>
                        <a14:foregroundMark x1="83806" y1="89550" x2="86741" y2="79636"/>
                        <a14:foregroundMark x1="86741" y1="79636" x2="85678" y2="48446"/>
                        <a14:foregroundMark x1="85678" y1="48446" x2="84767" y2="47696"/>
                        <a14:foregroundMark x1="39069" y1="67792" x2="40132" y2="77760"/>
                        <a14:foregroundMark x1="40132" y1="77760" x2="54960" y2="90943"/>
                        <a14:foregroundMark x1="54960" y1="90943" x2="66144" y2="92980"/>
                        <a14:foregroundMark x1="66144" y1="92980" x2="75051" y2="87406"/>
                        <a14:foregroundMark x1="75051" y1="87406" x2="79656" y2="78564"/>
                        <a14:foregroundMark x1="79656" y1="78564" x2="75557" y2="68971"/>
                        <a14:foregroundMark x1="75557" y1="68971" x2="41700" y2="71972"/>
                        <a14:foregroundMark x1="41700" y1="71972" x2="66194" y2="77224"/>
                        <a14:foregroundMark x1="66194" y1="77224" x2="44585" y2="80600"/>
                        <a14:foregroundMark x1="44585" y1="80600" x2="64676" y2="82958"/>
                        <a14:foregroundMark x1="64676" y1="82958" x2="67409" y2="84780"/>
                        <a14:foregroundMark x1="44130" y1="89175" x2="37753" y2="89335"/>
                        <a14:foregroundMark x1="29656" y1="85798" x2="28694" y2="75080"/>
                        <a14:foregroundMark x1="28694" y1="75080" x2="21964" y2="67685"/>
                        <a14:foregroundMark x1="21964" y1="67685" x2="19939" y2="77385"/>
                        <a14:foregroundMark x1="19939" y1="77385" x2="25202" y2="85691"/>
                        <a14:foregroundMark x1="25202" y1="85691" x2="28694" y2="74598"/>
                        <a14:foregroundMark x1="28694" y1="74598" x2="27733" y2="70793"/>
                        <a14:foregroundMark x1="39676" y1="95606" x2="30769" y2="94105"/>
                        <a14:foregroundMark x1="36488" y1="96249" x2="20445" y2="92069"/>
                        <a14:foregroundMark x1="88563" y1="89871" x2="89322" y2="79796"/>
                        <a14:foregroundMark x1="89322" y1="79796" x2="88866" y2="77706"/>
                        <a14:foregroundMark x1="11842" y1="23098" x2="12601" y2="21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" r="5156"/>
          <a:stretch/>
        </p:blipFill>
        <p:spPr>
          <a:xfrm>
            <a:off x="486573" y="4965107"/>
            <a:ext cx="868515" cy="90943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76F20466-D7A9-6BC4-EE32-7380CFB76AD1}"/>
              </a:ext>
            </a:extLst>
          </p:cNvPr>
          <p:cNvSpPr txBox="1"/>
          <p:nvPr/>
        </p:nvSpPr>
        <p:spPr>
          <a:xfrm>
            <a:off x="1399158" y="4844481"/>
            <a:ext cx="22732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100" b="1" dirty="0">
                <a:latin typeface="Poppins" pitchFamily="2" charset="0"/>
                <a:cs typeface="Poppins" pitchFamily="2" charset="0"/>
              </a:rPr>
              <a:t>FORMLABS FORM 3+</a:t>
            </a:r>
          </a:p>
          <a:p>
            <a:pPr algn="just"/>
            <a:endParaRPr lang="cs-CZ" sz="1100" dirty="0">
              <a:latin typeface="Poppins" pitchFamily="2" charset="0"/>
              <a:cs typeface="Poppins" pitchFamily="2" charset="0"/>
            </a:endParaRP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Pracovní plocha 145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145 </a:t>
            </a:r>
            <a:r>
              <a:rPr lang="cs-CZ" sz="1100" dirty="0" err="1">
                <a:latin typeface="Poppins" pitchFamily="2" charset="0"/>
                <a:cs typeface="Poppins" pitchFamily="2" charset="0"/>
              </a:rPr>
              <a:t>x</a:t>
            </a:r>
            <a:r>
              <a:rPr lang="cs-CZ" sz="1100" dirty="0">
                <a:latin typeface="Poppins" pitchFamily="2" charset="0"/>
                <a:cs typeface="Poppins" pitchFamily="2" charset="0"/>
              </a:rPr>
              <a:t> 185 mm.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Zdroj vytvrzení: laser.</a:t>
            </a: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100" dirty="0">
                <a:latin typeface="Poppins" pitchFamily="2" charset="0"/>
                <a:cs typeface="Poppins" pitchFamily="2" charset="0"/>
              </a:rPr>
              <a:t>Tisk ze světlem vytvrditelné pryskyřice.</a:t>
            </a:r>
          </a:p>
          <a:p>
            <a:pPr algn="just"/>
            <a:r>
              <a:rPr lang="cs-CZ" sz="1100" dirty="0">
                <a:latin typeface="Poppins" pitchFamily="2" charset="0"/>
                <a:cs typeface="Poppins" pitchFamily="2" charset="0"/>
              </a:rPr>
              <a:t>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F933F26-D139-EB70-EE29-70B25C87EFD8}"/>
              </a:ext>
            </a:extLst>
          </p:cNvPr>
          <p:cNvSpPr txBox="1"/>
          <p:nvPr/>
        </p:nvSpPr>
        <p:spPr>
          <a:xfrm>
            <a:off x="6096000" y="2913199"/>
            <a:ext cx="271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Poppins" pitchFamily="2" charset="0"/>
                <a:cs typeface="Poppins" pitchFamily="2" charset="0"/>
              </a:rPr>
              <a:t>DLP TECHNOLOGIE</a:t>
            </a:r>
          </a:p>
        </p:txBody>
      </p:sp>
    </p:spTree>
    <p:extLst>
      <p:ext uri="{BB962C8B-B14F-4D97-AF65-F5344CB8AC3E}">
        <p14:creationId xmlns:p14="http://schemas.microsoft.com/office/powerpoint/2010/main" val="2052922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5EC7FD5-ADE2-1B94-78C4-2E72AEF86121}"/>
              </a:ext>
            </a:extLst>
          </p:cNvPr>
          <p:cNvSpPr txBox="1"/>
          <p:nvPr/>
        </p:nvSpPr>
        <p:spPr>
          <a:xfrm>
            <a:off x="635916" y="764186"/>
            <a:ext cx="10825156" cy="4970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</a:pPr>
            <a:r>
              <a:rPr lang="cs-CZ" sz="2400" b="1" dirty="0">
                <a:solidFill>
                  <a:schemeClr val="accent3"/>
                </a:solidFill>
                <a:latin typeface="Poppins"/>
                <a:ea typeface="Calibri"/>
                <a:cs typeface="Poppins"/>
              </a:rPr>
              <a:t>3D TISK - POSTPROCESSING</a:t>
            </a:r>
            <a:endParaRPr lang="cs-CZ" sz="2400" b="1" dirty="0">
              <a:solidFill>
                <a:schemeClr val="accent3"/>
              </a:solidFill>
              <a:effectLst/>
              <a:latin typeface="Poppins"/>
              <a:ea typeface="Calibri"/>
              <a:cs typeface="Poppin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7E955CF-724C-2287-D74A-B358A4CBAED5}"/>
              </a:ext>
            </a:extLst>
          </p:cNvPr>
          <p:cNvSpPr txBox="1"/>
          <p:nvPr/>
        </p:nvSpPr>
        <p:spPr>
          <a:xfrm>
            <a:off x="2761929" y="1682399"/>
            <a:ext cx="23563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latin typeface="Poppins" pitchFamily="2" charset="0"/>
                <a:cs typeface="Poppins" pitchFamily="2" charset="0"/>
              </a:rPr>
              <a:t>PILOUS ARG 330 H.F.</a:t>
            </a:r>
          </a:p>
          <a:p>
            <a:pPr algn="just"/>
            <a:endParaRPr lang="cs-CZ" sz="1400" dirty="0">
              <a:latin typeface="Poppins" pitchFamily="2" charset="0"/>
              <a:cs typeface="Poppins" pitchFamily="2" charset="0"/>
            </a:endParaRPr>
          </a:p>
          <a:p>
            <a:pPr marL="285750" indent="-285750" algn="just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Pro </a:t>
            </a:r>
            <a:r>
              <a:rPr lang="cs-CZ" sz="1400" dirty="0" err="1">
                <a:latin typeface="Poppins" pitchFamily="2" charset="0"/>
                <a:cs typeface="Poppins" pitchFamily="2" charset="0"/>
              </a:rPr>
              <a:t>postprocessing</a:t>
            </a:r>
            <a:r>
              <a:rPr lang="cs-CZ" sz="1400" dirty="0">
                <a:latin typeface="Poppins" pitchFamily="2" charset="0"/>
                <a:cs typeface="Poppins" pitchFamily="2" charset="0"/>
              </a:rPr>
              <a:t> kovových 3D výtisků.</a:t>
            </a:r>
          </a:p>
          <a:p>
            <a:pPr algn="just"/>
            <a:endParaRPr lang="cs-CZ" sz="1400" dirty="0">
              <a:latin typeface="Poppins" pitchFamily="2" charset="0"/>
              <a:cs typeface="Poppins" pitchFamily="2" charset="0"/>
            </a:endParaRPr>
          </a:p>
          <a:p>
            <a:pPr algn="just"/>
            <a:r>
              <a:rPr lang="cs-CZ" sz="1400" dirty="0">
                <a:latin typeface="Poppins" pitchFamily="2" charset="0"/>
                <a:cs typeface="Poppins" pitchFamily="2" charset="0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EF1085-0D9B-E9A3-301E-2E8CD54D2D2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9382" y="-1457314"/>
            <a:ext cx="60768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2F088AC-8077-0820-4896-B456230AA42C}"/>
              </a:ext>
            </a:extLst>
          </p:cNvPr>
          <p:cNvSpPr txBox="1"/>
          <p:nvPr/>
        </p:nvSpPr>
        <p:spPr>
          <a:xfrm>
            <a:off x="2761930" y="4038536"/>
            <a:ext cx="2719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Poppins" pitchFamily="2" charset="0"/>
                <a:cs typeface="Poppins" pitchFamily="2" charset="0"/>
              </a:rPr>
              <a:t>AMT SF 50</a:t>
            </a:r>
          </a:p>
          <a:p>
            <a:endParaRPr lang="cs-CZ" sz="1400" dirty="0">
              <a:latin typeface="Poppins" pitchFamily="2" charset="0"/>
              <a:cs typeface="Poppins" pitchFamily="2" charset="0"/>
            </a:endParaRP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Pro </a:t>
            </a:r>
            <a:r>
              <a:rPr lang="cs-CZ" sz="1400" dirty="0" err="1">
                <a:latin typeface="Poppins" pitchFamily="2" charset="0"/>
                <a:cs typeface="Poppins" pitchFamily="2" charset="0"/>
              </a:rPr>
              <a:t>postprocessing</a:t>
            </a:r>
            <a:r>
              <a:rPr lang="cs-CZ" sz="1400" dirty="0">
                <a:latin typeface="Poppins" pitchFamily="2" charset="0"/>
                <a:cs typeface="Poppins" pitchFamily="2" charset="0"/>
              </a:rPr>
              <a:t> plastových 3D výtisků.</a:t>
            </a: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Chemická vaporizace.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CCD42F0-E081-4C65-93BC-E0EF5CF708CE}"/>
              </a:ext>
            </a:extLst>
          </p:cNvPr>
          <p:cNvSpPr txBox="1"/>
          <p:nvPr/>
        </p:nvSpPr>
        <p:spPr>
          <a:xfrm>
            <a:off x="8519483" y="4057639"/>
            <a:ext cx="2763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b="1" dirty="0">
                <a:latin typeface="Poppins" pitchFamily="2" charset="0"/>
                <a:cs typeface="Poppins" pitchFamily="2" charset="0"/>
              </a:rPr>
              <a:t>3DLab </a:t>
            </a:r>
            <a:r>
              <a:rPr lang="cs-CZ" sz="1400" b="1" dirty="0" err="1">
                <a:latin typeface="Poppins" pitchFamily="2" charset="0"/>
                <a:cs typeface="Poppins" pitchFamily="2" charset="0"/>
              </a:rPr>
              <a:t>ATOlab</a:t>
            </a:r>
            <a:r>
              <a:rPr lang="cs-CZ" sz="1400" b="1" dirty="0">
                <a:latin typeface="Poppins" pitchFamily="2" charset="0"/>
                <a:cs typeface="Poppins" pitchFamily="2" charset="0"/>
              </a:rPr>
              <a:t> +</a:t>
            </a:r>
          </a:p>
          <a:p>
            <a:pPr algn="just"/>
            <a:endParaRPr lang="cs-CZ" sz="1400" b="1" dirty="0">
              <a:latin typeface="Poppins" pitchFamily="2" charset="0"/>
              <a:cs typeface="Poppins" pitchFamily="2" charset="0"/>
            </a:endParaRP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 pitchFamily="2" charset="0"/>
                <a:cs typeface="Poppins" pitchFamily="2" charset="0"/>
              </a:rPr>
              <a:t>Atomizace – výroba vysoce kvalitních kovových prášku pro 3D tisk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410BC8-9392-8EE3-AA7F-96C1A5597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r="12765"/>
          <a:stretch/>
        </p:blipFill>
        <p:spPr>
          <a:xfrm>
            <a:off x="635916" y="1682399"/>
            <a:ext cx="1573548" cy="1647677"/>
          </a:xfrm>
          <a:prstGeom prst="rect">
            <a:avLst/>
          </a:prstGeom>
        </p:spPr>
      </p:pic>
      <p:pic>
        <p:nvPicPr>
          <p:cNvPr id="9" name="Obrázek 8" descr="Obsah obrázku Mobilní telefon, přístroj, snímek obrazovky, Elektronické zařízení&#10;&#10;Popis byl vytvořen automaticky">
            <a:extLst>
              <a:ext uri="{FF2B5EF4-FFF2-40B4-BE49-F238E27FC236}">
                <a16:creationId xmlns:a16="http://schemas.microsoft.com/office/drawing/2014/main" id="{CCD97797-A8B1-F9A1-870E-C2035A787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40" y="3678616"/>
            <a:ext cx="3049660" cy="2296180"/>
          </a:xfrm>
          <a:prstGeom prst="rect">
            <a:avLst/>
          </a:prstGeom>
        </p:spPr>
      </p:pic>
      <p:pic>
        <p:nvPicPr>
          <p:cNvPr id="12" name="Obrázek 11" descr="Obsah obrázku text, Domácí spotřebič, stroj/přístroj, výrobník ledu&#10;&#10;Popis byl vytvořen automaticky">
            <a:extLst>
              <a:ext uri="{FF2B5EF4-FFF2-40B4-BE49-F238E27FC236}">
                <a16:creationId xmlns:a16="http://schemas.microsoft.com/office/drawing/2014/main" id="{2AFF71A8-4CA8-39BF-2B43-51CCFE708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22" y="3953405"/>
            <a:ext cx="1025309" cy="1746601"/>
          </a:xfrm>
          <a:prstGeom prst="rect">
            <a:avLst/>
          </a:prstGeom>
        </p:spPr>
      </p:pic>
      <p:pic>
        <p:nvPicPr>
          <p:cNvPr id="3" name="Obrázek 2" descr="Obsah obrázku stroj/přístroj&#10;&#10;Popis se vygeneroval automaticky.">
            <a:extLst>
              <a:ext uri="{FF2B5EF4-FFF2-40B4-BE49-F238E27FC236}">
                <a16:creationId xmlns:a16="http://schemas.microsoft.com/office/drawing/2014/main" id="{4B5045AE-1A0C-9CC7-69B0-1B2D7A56F4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422" y="1678155"/>
            <a:ext cx="1465892" cy="139111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F56B266-9B44-0613-1224-874C437F5EC0}"/>
              </a:ext>
            </a:extLst>
          </p:cNvPr>
          <p:cNvSpPr txBox="1"/>
          <p:nvPr/>
        </p:nvSpPr>
        <p:spPr>
          <a:xfrm>
            <a:off x="8519483" y="1648914"/>
            <a:ext cx="2763232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cs-CZ" sz="1400" b="1" dirty="0" err="1">
                <a:ea typeface="+mn-lt"/>
                <a:cs typeface="+mn-lt"/>
              </a:rPr>
              <a:t>PostPro</a:t>
            </a:r>
            <a:r>
              <a:rPr lang="cs-CZ" sz="1400" b="1" dirty="0">
                <a:ea typeface="+mn-lt"/>
                <a:cs typeface="+mn-lt"/>
              </a:rPr>
              <a:t> DP a </a:t>
            </a:r>
            <a:r>
              <a:rPr lang="cs-CZ" sz="1400" b="1" dirty="0" err="1">
                <a:ea typeface="+mn-lt"/>
                <a:cs typeface="+mn-lt"/>
              </a:rPr>
              <a:t>PostPro</a:t>
            </a:r>
            <a:r>
              <a:rPr lang="cs-CZ" sz="1400" b="1" dirty="0">
                <a:ea typeface="+mn-lt"/>
                <a:cs typeface="+mn-lt"/>
              </a:rPr>
              <a:t> SB</a:t>
            </a:r>
            <a:endParaRPr lang="cs-CZ" sz="1400" dirty="0">
              <a:ea typeface="+mn-lt"/>
              <a:cs typeface="+mn-lt"/>
            </a:endParaRPr>
          </a:p>
          <a:p>
            <a:pPr algn="just"/>
            <a:endParaRPr lang="cs-CZ" sz="1400" b="1" dirty="0">
              <a:latin typeface="Poppins" pitchFamily="2" charset="0"/>
              <a:ea typeface="+mn-lt"/>
              <a:cs typeface="Poppins" pitchFamily="2" charset="0"/>
            </a:endParaRPr>
          </a:p>
          <a:p>
            <a:pPr marL="285750" indent="-285750">
              <a:buClr>
                <a:srgbClr val="92D050"/>
              </a:buClr>
              <a:buFont typeface="Wingdings" pitchFamily="2" charset="2"/>
              <a:buChar char="§"/>
            </a:pPr>
            <a:r>
              <a:rPr lang="cs-CZ" sz="1400" dirty="0">
                <a:latin typeface="Poppins"/>
                <a:cs typeface="Poppins"/>
              </a:rPr>
              <a:t>Přístroje pro </a:t>
            </a:r>
            <a:r>
              <a:rPr lang="cs-CZ" sz="1400" dirty="0" err="1">
                <a:latin typeface="Poppins"/>
                <a:cs typeface="Poppins"/>
              </a:rPr>
              <a:t>postprocessing</a:t>
            </a:r>
            <a:r>
              <a:rPr lang="cs-CZ" sz="1400" dirty="0">
                <a:latin typeface="Poppins"/>
                <a:cs typeface="Poppins"/>
              </a:rPr>
              <a:t> plastových 3D výtisků </a:t>
            </a:r>
            <a:r>
              <a:rPr lang="cs-CZ" dirty="0">
                <a:latin typeface="Poppins"/>
                <a:cs typeface="Poppins"/>
              </a:rPr>
              <a:t>metodou </a:t>
            </a:r>
            <a:r>
              <a:rPr lang="cs-CZ" dirty="0" err="1">
                <a:latin typeface="Poppins"/>
                <a:cs typeface="Poppins"/>
              </a:rPr>
              <a:t>depowderingu</a:t>
            </a:r>
            <a:r>
              <a:rPr lang="cs-CZ" dirty="0">
                <a:latin typeface="Poppins"/>
                <a:cs typeface="Poppins"/>
              </a:rPr>
              <a:t> a </a:t>
            </a:r>
            <a:r>
              <a:rPr lang="cs-CZ" dirty="0" err="1">
                <a:latin typeface="Poppins"/>
                <a:cs typeface="Poppins"/>
              </a:rPr>
              <a:t>shotblastingu</a:t>
            </a:r>
            <a:r>
              <a:rPr lang="cs-CZ" dirty="0">
                <a:latin typeface="Poppins"/>
                <a:cs typeface="Poppins"/>
              </a:rPr>
              <a:t>. </a:t>
            </a:r>
            <a:endParaRPr lang="cs-CZ" sz="1400" dirty="0">
              <a:latin typeface="Poppins" pitchFamily="2" charset="0"/>
              <a:cs typeface="Poppi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89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5EC7FD5-ADE2-1B94-78C4-2E72AEF86121}"/>
              </a:ext>
            </a:extLst>
          </p:cNvPr>
          <p:cNvSpPr txBox="1"/>
          <p:nvPr/>
        </p:nvSpPr>
        <p:spPr>
          <a:xfrm>
            <a:off x="635916" y="764186"/>
            <a:ext cx="10825156" cy="4970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</a:pPr>
            <a:r>
              <a:rPr lang="cs-CZ" sz="2400" b="1" dirty="0">
                <a:solidFill>
                  <a:schemeClr val="accent3"/>
                </a:solidFill>
                <a:latin typeface="Poppins"/>
                <a:ea typeface="Calibri"/>
                <a:cs typeface="Poppins"/>
              </a:rPr>
              <a:t>DOSTUPNÉ MATERIÁLY	</a:t>
            </a:r>
            <a:endParaRPr lang="cs-CZ" sz="2400" b="1" dirty="0">
              <a:solidFill>
                <a:schemeClr val="accent3"/>
              </a:solidFill>
              <a:effectLst/>
              <a:latin typeface="Poppins"/>
              <a:ea typeface="Calibri"/>
              <a:cs typeface="Poppin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EF1085-0D9B-E9A3-301E-2E8CD54D2D2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9382" y="-1588343"/>
            <a:ext cx="60768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>
              <a:latin typeface="Poppins"/>
              <a:cs typeface="Poppins"/>
            </a:endParaRPr>
          </a:p>
        </p:txBody>
      </p:sp>
      <p:sp>
        <p:nvSpPr>
          <p:cNvPr id="138" name="Slide Number Placeholder 7">
            <a:extLst>
              <a:ext uri="{FF2B5EF4-FFF2-40B4-BE49-F238E27FC236}">
                <a16:creationId xmlns:a16="http://schemas.microsoft.com/office/drawing/2014/main" id="{963FA5F5-7A58-7845-A8A5-373870E6997B}"/>
              </a:ext>
            </a:extLst>
          </p:cNvPr>
          <p:cNvSpPr txBox="1">
            <a:spLocks/>
          </p:cNvSpPr>
          <p:nvPr/>
        </p:nvSpPr>
        <p:spPr>
          <a:xfrm>
            <a:off x="10972800" y="6373939"/>
            <a:ext cx="487680" cy="36576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ClrTx/>
              <a:buFontTx/>
              <a:buNone/>
              <a:defRPr/>
            </a:pPr>
            <a:fld id="{9D955F5F-96B5-4123-A0BF-F5126ED54847}" type="slidenum">
              <a:rPr lang="en-US" sz="1600" kern="1200" spc="267" smtClean="0">
                <a:solidFill>
                  <a:prstClr val="white"/>
                </a:solidFill>
                <a:latin typeface="Poppins"/>
                <a:ea typeface="+mn-ea"/>
                <a:cs typeface="Poppins"/>
              </a:rPr>
              <a:pPr algn="ctr" defTabSz="1219170">
                <a:buClrTx/>
                <a:buFontTx/>
                <a:buNone/>
                <a:defRPr/>
              </a:pPr>
              <a:t>18</a:t>
            </a:fld>
            <a:endParaRPr lang="en-US" sz="1600" kern="1200" spc="267">
              <a:solidFill>
                <a:prstClr val="white"/>
              </a:solidFill>
              <a:latin typeface="Poppins"/>
              <a:ea typeface="+mn-ea"/>
              <a:cs typeface="Poppins"/>
            </a:endParaRPr>
          </a:p>
        </p:txBody>
      </p:sp>
      <p:grpSp>
        <p:nvGrpSpPr>
          <p:cNvPr id="139" name="Skupina 138">
            <a:extLst>
              <a:ext uri="{FF2B5EF4-FFF2-40B4-BE49-F238E27FC236}">
                <a16:creationId xmlns:a16="http://schemas.microsoft.com/office/drawing/2014/main" id="{19D9C37A-F662-E3E7-3E21-2E3DF7019CFE}"/>
              </a:ext>
            </a:extLst>
          </p:cNvPr>
          <p:cNvGrpSpPr/>
          <p:nvPr/>
        </p:nvGrpSpPr>
        <p:grpSpPr>
          <a:xfrm>
            <a:off x="1434652" y="1712264"/>
            <a:ext cx="8712968" cy="2203484"/>
            <a:chOff x="119336" y="1628800"/>
            <a:chExt cx="10315002" cy="2478074"/>
          </a:xfrm>
        </p:grpSpPr>
        <p:sp>
          <p:nvSpPr>
            <p:cNvPr id="140" name="Rectangle 44">
              <a:extLst>
                <a:ext uri="{FF2B5EF4-FFF2-40B4-BE49-F238E27FC236}">
                  <a16:creationId xmlns:a16="http://schemas.microsoft.com/office/drawing/2014/main" id="{A7CE65C0-F29C-545E-EDBF-5871563C2301}"/>
                </a:ext>
              </a:extLst>
            </p:cNvPr>
            <p:cNvSpPr/>
            <p:nvPr/>
          </p:nvSpPr>
          <p:spPr bwMode="auto">
            <a:xfrm>
              <a:off x="271637" y="1977814"/>
              <a:ext cx="1206001" cy="1384808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41" name="Freeform: Shape 41">
              <a:extLst>
                <a:ext uri="{FF2B5EF4-FFF2-40B4-BE49-F238E27FC236}">
                  <a16:creationId xmlns:a16="http://schemas.microsoft.com/office/drawing/2014/main" id="{99326433-783B-AA11-7908-B1A0ACA9CDA7}"/>
                </a:ext>
              </a:extLst>
            </p:cNvPr>
            <p:cNvSpPr/>
            <p:nvPr/>
          </p:nvSpPr>
          <p:spPr bwMode="auto">
            <a:xfrm>
              <a:off x="140675" y="1644892"/>
              <a:ext cx="1373179" cy="774222"/>
            </a:xfrm>
            <a:custGeom>
              <a:avLst/>
              <a:gdLst>
                <a:gd name="connsiteX0" fmla="*/ 199015 w 2151417"/>
                <a:gd name="connsiteY0" fmla="*/ 0 h 1466600"/>
                <a:gd name="connsiteX1" fmla="*/ 1952402 w 2151417"/>
                <a:gd name="connsiteY1" fmla="*/ 0 h 1466600"/>
                <a:gd name="connsiteX2" fmla="*/ 2151417 w 2151417"/>
                <a:gd name="connsiteY2" fmla="*/ 199015 h 1466600"/>
                <a:gd name="connsiteX3" fmla="*/ 2151417 w 2151417"/>
                <a:gd name="connsiteY3" fmla="*/ 1466600 h 1466600"/>
                <a:gd name="connsiteX4" fmla="*/ 0 w 2151417"/>
                <a:gd name="connsiteY4" fmla="*/ 1028079 h 1466600"/>
                <a:gd name="connsiteX5" fmla="*/ 0 w 2151417"/>
                <a:gd name="connsiteY5" fmla="*/ 199015 h 1466600"/>
                <a:gd name="connsiteX6" fmla="*/ 199015 w 2151417"/>
                <a:gd name="connsiteY6" fmla="*/ 0 h 146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1466600">
                  <a:moveTo>
                    <a:pt x="199015" y="0"/>
                  </a:moveTo>
                  <a:lnTo>
                    <a:pt x="1952402" y="0"/>
                  </a:lnTo>
                  <a:cubicBezTo>
                    <a:pt x="2062315" y="0"/>
                    <a:pt x="2151417" y="89102"/>
                    <a:pt x="2151417" y="199015"/>
                  </a:cubicBezTo>
                  <a:lnTo>
                    <a:pt x="2151417" y="1466600"/>
                  </a:lnTo>
                  <a:lnTo>
                    <a:pt x="0" y="1028079"/>
                  </a:lnTo>
                  <a:lnTo>
                    <a:pt x="0" y="199015"/>
                  </a:lnTo>
                  <a:cubicBezTo>
                    <a:pt x="0" y="89102"/>
                    <a:pt x="89102" y="0"/>
                    <a:pt x="199015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42" name="Freeform: Shape 37">
              <a:extLst>
                <a:ext uri="{FF2B5EF4-FFF2-40B4-BE49-F238E27FC236}">
                  <a16:creationId xmlns:a16="http://schemas.microsoft.com/office/drawing/2014/main" id="{D0BCAD70-3EA4-66D6-2EA8-873A88A2A3A9}"/>
                </a:ext>
              </a:extLst>
            </p:cNvPr>
            <p:cNvSpPr/>
            <p:nvPr/>
          </p:nvSpPr>
          <p:spPr bwMode="auto">
            <a:xfrm>
              <a:off x="140675" y="2626643"/>
              <a:ext cx="1373179" cy="1226227"/>
            </a:xfrm>
            <a:custGeom>
              <a:avLst/>
              <a:gdLst>
                <a:gd name="connsiteX0" fmla="*/ 0 w 2151417"/>
                <a:gd name="connsiteY0" fmla="*/ 0 h 2321052"/>
                <a:gd name="connsiteX1" fmla="*/ 2151417 w 2151417"/>
                <a:gd name="connsiteY1" fmla="*/ 438521 h 2321052"/>
                <a:gd name="connsiteX2" fmla="*/ 2151417 w 2151417"/>
                <a:gd name="connsiteY2" fmla="*/ 2096293 h 2321052"/>
                <a:gd name="connsiteX3" fmla="*/ 1926658 w 2151417"/>
                <a:gd name="connsiteY3" fmla="*/ 2321052 h 2321052"/>
                <a:gd name="connsiteX4" fmla="*/ 224759 w 2151417"/>
                <a:gd name="connsiteY4" fmla="*/ 2321052 h 2321052"/>
                <a:gd name="connsiteX5" fmla="*/ 0 w 2151417"/>
                <a:gd name="connsiteY5" fmla="*/ 2096293 h 2321052"/>
                <a:gd name="connsiteX6" fmla="*/ 0 w 2151417"/>
                <a:gd name="connsiteY6" fmla="*/ 0 h 232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2321052">
                  <a:moveTo>
                    <a:pt x="0" y="0"/>
                  </a:moveTo>
                  <a:lnTo>
                    <a:pt x="2151417" y="438521"/>
                  </a:lnTo>
                  <a:lnTo>
                    <a:pt x="2151417" y="2096293"/>
                  </a:lnTo>
                  <a:cubicBezTo>
                    <a:pt x="2151417" y="2220424"/>
                    <a:pt x="2050789" y="2321052"/>
                    <a:pt x="1926658" y="2321052"/>
                  </a:cubicBezTo>
                  <a:lnTo>
                    <a:pt x="224759" y="2321052"/>
                  </a:lnTo>
                  <a:cubicBezTo>
                    <a:pt x="100628" y="2321052"/>
                    <a:pt x="0" y="2220424"/>
                    <a:pt x="0" y="20962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03200" dist="342900" dir="16200000" sx="88000" sy="88000" rotWithShape="0">
                <a:prstClr val="black">
                  <a:alpha val="2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43" name="TextBox 47">
              <a:extLst>
                <a:ext uri="{FF2B5EF4-FFF2-40B4-BE49-F238E27FC236}">
                  <a16:creationId xmlns:a16="http://schemas.microsoft.com/office/drawing/2014/main" id="{12F7B386-4BE8-39CF-B2A6-8B4B1599E603}"/>
                </a:ext>
              </a:extLst>
            </p:cNvPr>
            <p:cNvSpPr txBox="1"/>
            <p:nvPr/>
          </p:nvSpPr>
          <p:spPr>
            <a:xfrm>
              <a:off x="119336" y="1640826"/>
              <a:ext cx="1467772" cy="5884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Poppins"/>
                  <a:ea typeface="+mn-ea"/>
                  <a:cs typeface="Poppins"/>
                </a:rPr>
                <a:t>Hliníkové slitiny</a:t>
              </a:r>
              <a:endParaRPr lang="en-US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44" name="TextBox 48">
              <a:extLst>
                <a:ext uri="{FF2B5EF4-FFF2-40B4-BE49-F238E27FC236}">
                  <a16:creationId xmlns:a16="http://schemas.microsoft.com/office/drawing/2014/main" id="{F359293D-3D04-1AA5-3E1E-C5324BE05F47}"/>
                </a:ext>
              </a:extLst>
            </p:cNvPr>
            <p:cNvSpPr txBox="1"/>
            <p:nvPr/>
          </p:nvSpPr>
          <p:spPr>
            <a:xfrm>
              <a:off x="121207" y="2881037"/>
              <a:ext cx="1373178" cy="873980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b="1" dirty="0">
                  <a:solidFill>
                    <a:prstClr val="black"/>
                  </a:solidFill>
                  <a:latin typeface="Poppins"/>
                </a:rPr>
                <a:t>Použití</a:t>
              </a:r>
              <a:r>
                <a:rPr lang="en-US" sz="950" b="1" dirty="0">
                  <a:solidFill>
                    <a:prstClr val="black"/>
                  </a:solidFill>
                  <a:latin typeface="Poppins"/>
                </a:rPr>
                <a:t>: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</a:rPr>
                <a:t>odlehčené díly,</a:t>
              </a:r>
              <a:endParaRPr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</a:rPr>
                <a:t>prototypy</a:t>
              </a:r>
              <a:r>
                <a:rPr lang="en-US" sz="950" dirty="0">
                  <a:solidFill>
                    <a:prstClr val="black"/>
                  </a:solidFill>
                  <a:latin typeface="Poppins"/>
                </a:rPr>
                <a:t>,</a:t>
              </a:r>
            </a:p>
            <a:p>
              <a:pPr defTabSz="1219170">
                <a:buClrTx/>
                <a:defRPr/>
              </a:pPr>
              <a:r>
                <a:rPr lang="cs-CZ" sz="950" dirty="0" err="1">
                  <a:solidFill>
                    <a:prstClr val="black"/>
                  </a:solidFill>
                  <a:latin typeface="Poppins"/>
                </a:rPr>
                <a:t>jigy</a:t>
              </a:r>
              <a:r>
                <a:rPr lang="cs-CZ" sz="950" dirty="0">
                  <a:solidFill>
                    <a:prstClr val="black"/>
                  </a:solidFill>
                  <a:latin typeface="Poppins"/>
                </a:rPr>
                <a:t> a upínače… </a:t>
              </a:r>
              <a:endParaRPr lang="en-US" sz="950" dirty="0">
                <a:solidFill>
                  <a:prstClr val="black"/>
                </a:solidFill>
                <a:latin typeface="Poppin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45" name="Rectangle 44">
              <a:extLst>
                <a:ext uri="{FF2B5EF4-FFF2-40B4-BE49-F238E27FC236}">
                  <a16:creationId xmlns:a16="http://schemas.microsoft.com/office/drawing/2014/main" id="{D35B0C09-5C14-B461-B418-F8A7632549AB}"/>
                </a:ext>
              </a:extLst>
            </p:cNvPr>
            <p:cNvSpPr/>
            <p:nvPr/>
          </p:nvSpPr>
          <p:spPr bwMode="auto">
            <a:xfrm>
              <a:off x="1767948" y="1881227"/>
              <a:ext cx="1206001" cy="1384808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46" name="Freeform: Shape 41">
              <a:extLst>
                <a:ext uri="{FF2B5EF4-FFF2-40B4-BE49-F238E27FC236}">
                  <a16:creationId xmlns:a16="http://schemas.microsoft.com/office/drawing/2014/main" id="{FC25534C-3004-59E7-29F1-D18B876E8E85}"/>
                </a:ext>
              </a:extLst>
            </p:cNvPr>
            <p:cNvSpPr/>
            <p:nvPr/>
          </p:nvSpPr>
          <p:spPr bwMode="auto">
            <a:xfrm>
              <a:off x="1636986" y="1636969"/>
              <a:ext cx="1373179" cy="774222"/>
            </a:xfrm>
            <a:custGeom>
              <a:avLst/>
              <a:gdLst>
                <a:gd name="connsiteX0" fmla="*/ 199015 w 2151417"/>
                <a:gd name="connsiteY0" fmla="*/ 0 h 1466600"/>
                <a:gd name="connsiteX1" fmla="*/ 1952402 w 2151417"/>
                <a:gd name="connsiteY1" fmla="*/ 0 h 1466600"/>
                <a:gd name="connsiteX2" fmla="*/ 2151417 w 2151417"/>
                <a:gd name="connsiteY2" fmla="*/ 199015 h 1466600"/>
                <a:gd name="connsiteX3" fmla="*/ 2151417 w 2151417"/>
                <a:gd name="connsiteY3" fmla="*/ 1466600 h 1466600"/>
                <a:gd name="connsiteX4" fmla="*/ 0 w 2151417"/>
                <a:gd name="connsiteY4" fmla="*/ 1028079 h 1466600"/>
                <a:gd name="connsiteX5" fmla="*/ 0 w 2151417"/>
                <a:gd name="connsiteY5" fmla="*/ 199015 h 1466600"/>
                <a:gd name="connsiteX6" fmla="*/ 199015 w 2151417"/>
                <a:gd name="connsiteY6" fmla="*/ 0 h 146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1466600">
                  <a:moveTo>
                    <a:pt x="199015" y="0"/>
                  </a:moveTo>
                  <a:lnTo>
                    <a:pt x="1952402" y="0"/>
                  </a:lnTo>
                  <a:cubicBezTo>
                    <a:pt x="2062315" y="0"/>
                    <a:pt x="2151417" y="89102"/>
                    <a:pt x="2151417" y="199015"/>
                  </a:cubicBezTo>
                  <a:lnTo>
                    <a:pt x="2151417" y="1466600"/>
                  </a:lnTo>
                  <a:lnTo>
                    <a:pt x="0" y="1028079"/>
                  </a:lnTo>
                  <a:lnTo>
                    <a:pt x="0" y="199015"/>
                  </a:lnTo>
                  <a:cubicBezTo>
                    <a:pt x="0" y="89102"/>
                    <a:pt x="89102" y="0"/>
                    <a:pt x="199015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47" name="Freeform: Shape 37">
              <a:extLst>
                <a:ext uri="{FF2B5EF4-FFF2-40B4-BE49-F238E27FC236}">
                  <a16:creationId xmlns:a16="http://schemas.microsoft.com/office/drawing/2014/main" id="{1F0D1709-EA23-38F0-7338-165493F30D85}"/>
                </a:ext>
              </a:extLst>
            </p:cNvPr>
            <p:cNvSpPr/>
            <p:nvPr/>
          </p:nvSpPr>
          <p:spPr bwMode="auto">
            <a:xfrm>
              <a:off x="1636986" y="2618720"/>
              <a:ext cx="1373179" cy="1240115"/>
            </a:xfrm>
            <a:custGeom>
              <a:avLst/>
              <a:gdLst>
                <a:gd name="connsiteX0" fmla="*/ 0 w 2151417"/>
                <a:gd name="connsiteY0" fmla="*/ 0 h 2321052"/>
                <a:gd name="connsiteX1" fmla="*/ 2151417 w 2151417"/>
                <a:gd name="connsiteY1" fmla="*/ 438521 h 2321052"/>
                <a:gd name="connsiteX2" fmla="*/ 2151417 w 2151417"/>
                <a:gd name="connsiteY2" fmla="*/ 2096293 h 2321052"/>
                <a:gd name="connsiteX3" fmla="*/ 1926658 w 2151417"/>
                <a:gd name="connsiteY3" fmla="*/ 2321052 h 2321052"/>
                <a:gd name="connsiteX4" fmla="*/ 224759 w 2151417"/>
                <a:gd name="connsiteY4" fmla="*/ 2321052 h 2321052"/>
                <a:gd name="connsiteX5" fmla="*/ 0 w 2151417"/>
                <a:gd name="connsiteY5" fmla="*/ 2096293 h 2321052"/>
                <a:gd name="connsiteX6" fmla="*/ 0 w 2151417"/>
                <a:gd name="connsiteY6" fmla="*/ 0 h 232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2321052">
                  <a:moveTo>
                    <a:pt x="0" y="0"/>
                  </a:moveTo>
                  <a:lnTo>
                    <a:pt x="2151417" y="438521"/>
                  </a:lnTo>
                  <a:lnTo>
                    <a:pt x="2151417" y="2096293"/>
                  </a:lnTo>
                  <a:cubicBezTo>
                    <a:pt x="2151417" y="2220424"/>
                    <a:pt x="2050789" y="2321052"/>
                    <a:pt x="1926658" y="2321052"/>
                  </a:cubicBezTo>
                  <a:lnTo>
                    <a:pt x="224759" y="2321052"/>
                  </a:lnTo>
                  <a:cubicBezTo>
                    <a:pt x="100628" y="2321052"/>
                    <a:pt x="0" y="2220424"/>
                    <a:pt x="0" y="20962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03200" dist="342900" dir="16200000" sx="88000" sy="88000" rotWithShape="0">
                <a:prstClr val="black">
                  <a:alpha val="2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48" name="TextBox 47">
              <a:extLst>
                <a:ext uri="{FF2B5EF4-FFF2-40B4-BE49-F238E27FC236}">
                  <a16:creationId xmlns:a16="http://schemas.microsoft.com/office/drawing/2014/main" id="{8B87D1E7-A652-CFEB-AB26-B58199E3DB40}"/>
                </a:ext>
              </a:extLst>
            </p:cNvPr>
            <p:cNvSpPr txBox="1"/>
            <p:nvPr/>
          </p:nvSpPr>
          <p:spPr>
            <a:xfrm>
              <a:off x="1623300" y="1640826"/>
              <a:ext cx="1386799" cy="5884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Poppins"/>
                  <a:ea typeface="+mn-ea"/>
                  <a:cs typeface="Poppins"/>
                </a:rPr>
                <a:t>Nástrojová ocel</a:t>
              </a:r>
              <a:endParaRPr lang="en-US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/>
                <a:ea typeface="+mn-ea"/>
              </a:endParaRPr>
            </a:p>
          </p:txBody>
        </p:sp>
        <p:sp>
          <p:nvSpPr>
            <p:cNvPr id="149" name="TextBox 48">
              <a:extLst>
                <a:ext uri="{FF2B5EF4-FFF2-40B4-BE49-F238E27FC236}">
                  <a16:creationId xmlns:a16="http://schemas.microsoft.com/office/drawing/2014/main" id="{9FE07772-1D31-13ED-BCB6-DFDAC0773441}"/>
                </a:ext>
              </a:extLst>
            </p:cNvPr>
            <p:cNvSpPr txBox="1"/>
            <p:nvPr/>
          </p:nvSpPr>
          <p:spPr>
            <a:xfrm>
              <a:off x="1603526" y="2753707"/>
              <a:ext cx="1365564" cy="1202804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b="1" dirty="0">
                  <a:solidFill>
                    <a:prstClr val="black"/>
                  </a:solidFill>
                  <a:latin typeface="Poppins"/>
                  <a:cs typeface="Poppins"/>
                </a:rPr>
                <a:t>Použití</a:t>
              </a:r>
              <a:r>
                <a:rPr lang="en-US" sz="950" b="1" dirty="0">
                  <a:solidFill>
                    <a:prstClr val="black"/>
                  </a:solidFill>
                  <a:latin typeface="Poppins"/>
                  <a:cs typeface="Poppins"/>
                </a:rPr>
                <a:t>: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nástroje</a:t>
              </a:r>
              <a:r>
                <a:rPr lang="en-US" sz="950" dirty="0">
                  <a:solidFill>
                    <a:prstClr val="black"/>
                  </a:solidFill>
                  <a:latin typeface="Poppins"/>
                  <a:cs typeface="Poppins"/>
                </a:rPr>
                <a:t>,</a:t>
              </a:r>
              <a:br>
                <a:rPr lang="en-US" sz="950" dirty="0">
                  <a:latin typeface="Poppins"/>
                  <a:cs typeface="Poppins"/>
                </a:rPr>
              </a:b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náhradní díly</a:t>
              </a:r>
              <a:r>
                <a:rPr lang="en-US" sz="950" dirty="0">
                  <a:solidFill>
                    <a:prstClr val="black"/>
                  </a:solidFill>
                  <a:latin typeface="Poppins"/>
                  <a:cs typeface="Poppins"/>
                </a:rPr>
                <a:t>,</a:t>
              </a:r>
            </a:p>
            <a:p>
              <a:pPr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oprava nástrojů</a:t>
              </a:r>
              <a:r>
                <a:rPr lang="en-US" sz="950" dirty="0">
                  <a:solidFill>
                    <a:prstClr val="black"/>
                  </a:solidFill>
                  <a:latin typeface="Poppins"/>
                  <a:cs typeface="Poppins"/>
                </a:rPr>
                <a:t>,</a:t>
              </a:r>
              <a:br>
                <a:rPr lang="en-US" sz="950" dirty="0">
                  <a:latin typeface="Poppins"/>
                  <a:cs typeface="Poppins"/>
                </a:rPr>
              </a:b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prototypy…</a:t>
              </a:r>
              <a:endParaRPr lang="en-US" sz="950" dirty="0">
                <a:solidFill>
                  <a:prstClr val="black"/>
                </a:solidFill>
                <a:latin typeface="Poppins"/>
                <a:cs typeface="Poppin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0" name="Rectangle 44">
              <a:extLst>
                <a:ext uri="{FF2B5EF4-FFF2-40B4-BE49-F238E27FC236}">
                  <a16:creationId xmlns:a16="http://schemas.microsoft.com/office/drawing/2014/main" id="{D0EE957F-48CB-0A51-210A-E9493B0239A9}"/>
                </a:ext>
              </a:extLst>
            </p:cNvPr>
            <p:cNvSpPr/>
            <p:nvPr/>
          </p:nvSpPr>
          <p:spPr bwMode="auto">
            <a:xfrm>
              <a:off x="3251585" y="1879512"/>
              <a:ext cx="1206001" cy="1384808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1" name="Freeform: Shape 41">
              <a:extLst>
                <a:ext uri="{FF2B5EF4-FFF2-40B4-BE49-F238E27FC236}">
                  <a16:creationId xmlns:a16="http://schemas.microsoft.com/office/drawing/2014/main" id="{D0E0CAD7-616E-00F7-B6D0-F6CEAC38CDA9}"/>
                </a:ext>
              </a:extLst>
            </p:cNvPr>
            <p:cNvSpPr/>
            <p:nvPr/>
          </p:nvSpPr>
          <p:spPr bwMode="auto">
            <a:xfrm>
              <a:off x="3120623" y="1635254"/>
              <a:ext cx="1373179" cy="774222"/>
            </a:xfrm>
            <a:custGeom>
              <a:avLst/>
              <a:gdLst>
                <a:gd name="connsiteX0" fmla="*/ 199015 w 2151417"/>
                <a:gd name="connsiteY0" fmla="*/ 0 h 1466600"/>
                <a:gd name="connsiteX1" fmla="*/ 1952402 w 2151417"/>
                <a:gd name="connsiteY1" fmla="*/ 0 h 1466600"/>
                <a:gd name="connsiteX2" fmla="*/ 2151417 w 2151417"/>
                <a:gd name="connsiteY2" fmla="*/ 199015 h 1466600"/>
                <a:gd name="connsiteX3" fmla="*/ 2151417 w 2151417"/>
                <a:gd name="connsiteY3" fmla="*/ 1466600 h 1466600"/>
                <a:gd name="connsiteX4" fmla="*/ 0 w 2151417"/>
                <a:gd name="connsiteY4" fmla="*/ 1028079 h 1466600"/>
                <a:gd name="connsiteX5" fmla="*/ 0 w 2151417"/>
                <a:gd name="connsiteY5" fmla="*/ 199015 h 1466600"/>
                <a:gd name="connsiteX6" fmla="*/ 199015 w 2151417"/>
                <a:gd name="connsiteY6" fmla="*/ 0 h 146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1466600">
                  <a:moveTo>
                    <a:pt x="199015" y="0"/>
                  </a:moveTo>
                  <a:lnTo>
                    <a:pt x="1952402" y="0"/>
                  </a:lnTo>
                  <a:cubicBezTo>
                    <a:pt x="2062315" y="0"/>
                    <a:pt x="2151417" y="89102"/>
                    <a:pt x="2151417" y="199015"/>
                  </a:cubicBezTo>
                  <a:lnTo>
                    <a:pt x="2151417" y="1466600"/>
                  </a:lnTo>
                  <a:lnTo>
                    <a:pt x="0" y="1028079"/>
                  </a:lnTo>
                  <a:lnTo>
                    <a:pt x="0" y="199015"/>
                  </a:lnTo>
                  <a:cubicBezTo>
                    <a:pt x="0" y="89102"/>
                    <a:pt x="89102" y="0"/>
                    <a:pt x="199015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2" name="Freeform: Shape 37">
              <a:extLst>
                <a:ext uri="{FF2B5EF4-FFF2-40B4-BE49-F238E27FC236}">
                  <a16:creationId xmlns:a16="http://schemas.microsoft.com/office/drawing/2014/main" id="{CCBF50FE-A0D8-E9F2-567D-65D17DCEE25D}"/>
                </a:ext>
              </a:extLst>
            </p:cNvPr>
            <p:cNvSpPr/>
            <p:nvPr/>
          </p:nvSpPr>
          <p:spPr bwMode="auto">
            <a:xfrm>
              <a:off x="3120623" y="2617005"/>
              <a:ext cx="1373179" cy="1232977"/>
            </a:xfrm>
            <a:custGeom>
              <a:avLst/>
              <a:gdLst>
                <a:gd name="connsiteX0" fmla="*/ 0 w 2151417"/>
                <a:gd name="connsiteY0" fmla="*/ 0 h 2321052"/>
                <a:gd name="connsiteX1" fmla="*/ 2151417 w 2151417"/>
                <a:gd name="connsiteY1" fmla="*/ 438521 h 2321052"/>
                <a:gd name="connsiteX2" fmla="*/ 2151417 w 2151417"/>
                <a:gd name="connsiteY2" fmla="*/ 2096293 h 2321052"/>
                <a:gd name="connsiteX3" fmla="*/ 1926658 w 2151417"/>
                <a:gd name="connsiteY3" fmla="*/ 2321052 h 2321052"/>
                <a:gd name="connsiteX4" fmla="*/ 224759 w 2151417"/>
                <a:gd name="connsiteY4" fmla="*/ 2321052 h 2321052"/>
                <a:gd name="connsiteX5" fmla="*/ 0 w 2151417"/>
                <a:gd name="connsiteY5" fmla="*/ 2096293 h 2321052"/>
                <a:gd name="connsiteX6" fmla="*/ 0 w 2151417"/>
                <a:gd name="connsiteY6" fmla="*/ 0 h 232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2321052">
                  <a:moveTo>
                    <a:pt x="0" y="0"/>
                  </a:moveTo>
                  <a:lnTo>
                    <a:pt x="2151417" y="438521"/>
                  </a:lnTo>
                  <a:lnTo>
                    <a:pt x="2151417" y="2096293"/>
                  </a:lnTo>
                  <a:cubicBezTo>
                    <a:pt x="2151417" y="2220424"/>
                    <a:pt x="2050789" y="2321052"/>
                    <a:pt x="1926658" y="2321052"/>
                  </a:cubicBezTo>
                  <a:lnTo>
                    <a:pt x="224759" y="2321052"/>
                  </a:lnTo>
                  <a:cubicBezTo>
                    <a:pt x="100628" y="2321052"/>
                    <a:pt x="0" y="2220424"/>
                    <a:pt x="0" y="20962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03200" dist="342900" dir="16200000" sx="88000" sy="88000" rotWithShape="0">
                <a:prstClr val="black">
                  <a:alpha val="2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3" name="TextBox 47">
              <a:extLst>
                <a:ext uri="{FF2B5EF4-FFF2-40B4-BE49-F238E27FC236}">
                  <a16:creationId xmlns:a16="http://schemas.microsoft.com/office/drawing/2014/main" id="{B4E7D07C-4D0F-97D7-A31F-8A53226FEA5A}"/>
                </a:ext>
              </a:extLst>
            </p:cNvPr>
            <p:cNvSpPr txBox="1"/>
            <p:nvPr/>
          </p:nvSpPr>
          <p:spPr>
            <a:xfrm>
              <a:off x="3099284" y="1631188"/>
              <a:ext cx="1386799" cy="5884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Poppins"/>
                  <a:ea typeface="+mn-ea"/>
                  <a:cs typeface="Poppins"/>
                </a:rPr>
                <a:t>Nerezová ocel</a:t>
              </a:r>
              <a:endParaRPr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4" name="TextBox 48">
              <a:extLst>
                <a:ext uri="{FF2B5EF4-FFF2-40B4-BE49-F238E27FC236}">
                  <a16:creationId xmlns:a16="http://schemas.microsoft.com/office/drawing/2014/main" id="{D30AD20F-FF6E-EAB8-D342-276B72AC8BFA}"/>
                </a:ext>
              </a:extLst>
            </p:cNvPr>
            <p:cNvSpPr txBox="1"/>
            <p:nvPr/>
          </p:nvSpPr>
          <p:spPr>
            <a:xfrm>
              <a:off x="3101807" y="2739659"/>
              <a:ext cx="1434578" cy="1367215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b="1" dirty="0">
                  <a:solidFill>
                    <a:prstClr val="black"/>
                  </a:solidFill>
                  <a:latin typeface="Poppins"/>
                  <a:cs typeface="Poppins"/>
                </a:rPr>
                <a:t>Použití</a:t>
              </a:r>
              <a:r>
                <a:rPr lang="en-US" sz="950" b="1" dirty="0">
                  <a:solidFill>
                    <a:prstClr val="black"/>
                  </a:solidFill>
                  <a:latin typeface="Poppins"/>
                  <a:cs typeface="Poppins"/>
                </a:rPr>
                <a:t>:</a:t>
              </a:r>
            </a:p>
            <a:p>
              <a:pPr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prototypy,</a:t>
              </a:r>
              <a:endParaRPr lang="en-US" sz="950" dirty="0">
                <a:solidFill>
                  <a:prstClr val="black"/>
                </a:solidFill>
                <a:latin typeface="Poppins"/>
                <a:cs typeface="Poppin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lékařské nástroje</a:t>
              </a:r>
              <a:r>
                <a:rPr lang="en-US" sz="950" dirty="0">
                  <a:solidFill>
                    <a:prstClr val="black"/>
                  </a:solidFill>
                  <a:latin typeface="Poppins"/>
                  <a:cs typeface="Poppins"/>
                </a:rPr>
                <a:t>,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namáhané díly, pohledové díly…</a:t>
              </a:r>
              <a:br>
                <a:rPr lang="en-US" sz="950" dirty="0">
                  <a:latin typeface="Poppins"/>
                  <a:cs typeface="Poppins"/>
                </a:rPr>
              </a:br>
              <a:br>
                <a:rPr lang="en-US" sz="950" dirty="0">
                  <a:latin typeface="Poppins"/>
                  <a:cs typeface="Poppins"/>
                </a:rPr>
              </a:br>
              <a:endParaRPr lang="en-US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5" name="Rectangle 44">
              <a:extLst>
                <a:ext uri="{FF2B5EF4-FFF2-40B4-BE49-F238E27FC236}">
                  <a16:creationId xmlns:a16="http://schemas.microsoft.com/office/drawing/2014/main" id="{7A91355C-4505-A93E-DB25-A7B1AC24B754}"/>
                </a:ext>
              </a:extLst>
            </p:cNvPr>
            <p:cNvSpPr/>
            <p:nvPr/>
          </p:nvSpPr>
          <p:spPr bwMode="auto">
            <a:xfrm>
              <a:off x="4727625" y="1879512"/>
              <a:ext cx="1206001" cy="1384808"/>
            </a:xfrm>
            <a:prstGeom prst="rect">
              <a:avLst/>
            </a:pr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6" name="Freeform: Shape 41">
              <a:extLst>
                <a:ext uri="{FF2B5EF4-FFF2-40B4-BE49-F238E27FC236}">
                  <a16:creationId xmlns:a16="http://schemas.microsoft.com/office/drawing/2014/main" id="{AE6CCAC1-6EAC-C607-D316-8AC767705DA8}"/>
                </a:ext>
              </a:extLst>
            </p:cNvPr>
            <p:cNvSpPr/>
            <p:nvPr/>
          </p:nvSpPr>
          <p:spPr bwMode="auto">
            <a:xfrm>
              <a:off x="4596663" y="1635254"/>
              <a:ext cx="1373179" cy="774222"/>
            </a:xfrm>
            <a:custGeom>
              <a:avLst/>
              <a:gdLst>
                <a:gd name="connsiteX0" fmla="*/ 199015 w 2151417"/>
                <a:gd name="connsiteY0" fmla="*/ 0 h 1466600"/>
                <a:gd name="connsiteX1" fmla="*/ 1952402 w 2151417"/>
                <a:gd name="connsiteY1" fmla="*/ 0 h 1466600"/>
                <a:gd name="connsiteX2" fmla="*/ 2151417 w 2151417"/>
                <a:gd name="connsiteY2" fmla="*/ 199015 h 1466600"/>
                <a:gd name="connsiteX3" fmla="*/ 2151417 w 2151417"/>
                <a:gd name="connsiteY3" fmla="*/ 1466600 h 1466600"/>
                <a:gd name="connsiteX4" fmla="*/ 0 w 2151417"/>
                <a:gd name="connsiteY4" fmla="*/ 1028079 h 1466600"/>
                <a:gd name="connsiteX5" fmla="*/ 0 w 2151417"/>
                <a:gd name="connsiteY5" fmla="*/ 199015 h 1466600"/>
                <a:gd name="connsiteX6" fmla="*/ 199015 w 2151417"/>
                <a:gd name="connsiteY6" fmla="*/ 0 h 146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1466600">
                  <a:moveTo>
                    <a:pt x="199015" y="0"/>
                  </a:moveTo>
                  <a:lnTo>
                    <a:pt x="1952402" y="0"/>
                  </a:lnTo>
                  <a:cubicBezTo>
                    <a:pt x="2062315" y="0"/>
                    <a:pt x="2151417" y="89102"/>
                    <a:pt x="2151417" y="199015"/>
                  </a:cubicBezTo>
                  <a:lnTo>
                    <a:pt x="2151417" y="1466600"/>
                  </a:lnTo>
                  <a:lnTo>
                    <a:pt x="0" y="1028079"/>
                  </a:lnTo>
                  <a:lnTo>
                    <a:pt x="0" y="199015"/>
                  </a:lnTo>
                  <a:cubicBezTo>
                    <a:pt x="0" y="89102"/>
                    <a:pt x="89102" y="0"/>
                    <a:pt x="199015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7" name="Freeform: Shape 37">
              <a:extLst>
                <a:ext uri="{FF2B5EF4-FFF2-40B4-BE49-F238E27FC236}">
                  <a16:creationId xmlns:a16="http://schemas.microsoft.com/office/drawing/2014/main" id="{901346EA-FC03-A404-C5A5-4810EBAD246A}"/>
                </a:ext>
              </a:extLst>
            </p:cNvPr>
            <p:cNvSpPr/>
            <p:nvPr/>
          </p:nvSpPr>
          <p:spPr bwMode="auto">
            <a:xfrm>
              <a:off x="4596663" y="2617005"/>
              <a:ext cx="1373179" cy="1240115"/>
            </a:xfrm>
            <a:custGeom>
              <a:avLst/>
              <a:gdLst>
                <a:gd name="connsiteX0" fmla="*/ 0 w 2151417"/>
                <a:gd name="connsiteY0" fmla="*/ 0 h 2321052"/>
                <a:gd name="connsiteX1" fmla="*/ 2151417 w 2151417"/>
                <a:gd name="connsiteY1" fmla="*/ 438521 h 2321052"/>
                <a:gd name="connsiteX2" fmla="*/ 2151417 w 2151417"/>
                <a:gd name="connsiteY2" fmla="*/ 2096293 h 2321052"/>
                <a:gd name="connsiteX3" fmla="*/ 1926658 w 2151417"/>
                <a:gd name="connsiteY3" fmla="*/ 2321052 h 2321052"/>
                <a:gd name="connsiteX4" fmla="*/ 224759 w 2151417"/>
                <a:gd name="connsiteY4" fmla="*/ 2321052 h 2321052"/>
                <a:gd name="connsiteX5" fmla="*/ 0 w 2151417"/>
                <a:gd name="connsiteY5" fmla="*/ 2096293 h 2321052"/>
                <a:gd name="connsiteX6" fmla="*/ 0 w 2151417"/>
                <a:gd name="connsiteY6" fmla="*/ 0 h 232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2321052">
                  <a:moveTo>
                    <a:pt x="0" y="0"/>
                  </a:moveTo>
                  <a:lnTo>
                    <a:pt x="2151417" y="438521"/>
                  </a:lnTo>
                  <a:lnTo>
                    <a:pt x="2151417" y="2096293"/>
                  </a:lnTo>
                  <a:cubicBezTo>
                    <a:pt x="2151417" y="2220424"/>
                    <a:pt x="2050789" y="2321052"/>
                    <a:pt x="1926658" y="2321052"/>
                  </a:cubicBezTo>
                  <a:lnTo>
                    <a:pt x="224759" y="2321052"/>
                  </a:lnTo>
                  <a:cubicBezTo>
                    <a:pt x="100628" y="2321052"/>
                    <a:pt x="0" y="2220424"/>
                    <a:pt x="0" y="20962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03200" dist="342900" dir="16200000" sx="88000" sy="88000" rotWithShape="0">
                <a:prstClr val="black">
                  <a:alpha val="2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8" name="TextBox 47">
              <a:extLst>
                <a:ext uri="{FF2B5EF4-FFF2-40B4-BE49-F238E27FC236}">
                  <a16:creationId xmlns:a16="http://schemas.microsoft.com/office/drawing/2014/main" id="{C40BC4CB-708F-2D07-3B63-D45F7934AE44}"/>
                </a:ext>
              </a:extLst>
            </p:cNvPr>
            <p:cNvSpPr txBox="1"/>
            <p:nvPr/>
          </p:nvSpPr>
          <p:spPr>
            <a:xfrm>
              <a:off x="4575324" y="1631188"/>
              <a:ext cx="1386799" cy="5884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Poppins"/>
                  <a:ea typeface="+mn-ea"/>
                  <a:cs typeface="Poppins"/>
                </a:rPr>
                <a:t>Titanové slitiny</a:t>
              </a:r>
              <a:endParaRPr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59" name="TextBox 48">
              <a:extLst>
                <a:ext uri="{FF2B5EF4-FFF2-40B4-BE49-F238E27FC236}">
                  <a16:creationId xmlns:a16="http://schemas.microsoft.com/office/drawing/2014/main" id="{1C23ED4E-C6F5-3B8D-7B47-3D178B4312B4}"/>
                </a:ext>
              </a:extLst>
            </p:cNvPr>
            <p:cNvSpPr txBox="1"/>
            <p:nvPr/>
          </p:nvSpPr>
          <p:spPr>
            <a:xfrm>
              <a:off x="4650300" y="2776651"/>
              <a:ext cx="1414002" cy="1038392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b="1" dirty="0">
                  <a:latin typeface="Poppins"/>
                  <a:cs typeface="Poppins"/>
                </a:rPr>
                <a:t>Použití</a:t>
              </a:r>
              <a:r>
                <a:rPr lang="en-US" sz="950" b="1" dirty="0">
                  <a:latin typeface="Poppins"/>
                  <a:cs typeface="Poppins"/>
                </a:rPr>
                <a:t>:</a:t>
              </a:r>
            </a:p>
            <a:p>
              <a:pPr lvl="0">
                <a:defRPr/>
              </a:pPr>
              <a:r>
                <a:rPr lang="cs-CZ" sz="950" dirty="0">
                  <a:latin typeface="Poppins"/>
                  <a:cs typeface="Poppins"/>
                </a:rPr>
                <a:t>odlehčené díly</a:t>
              </a:r>
              <a:r>
                <a:rPr lang="en-US" sz="950" dirty="0">
                  <a:latin typeface="Poppins"/>
                  <a:cs typeface="Poppins"/>
                </a:rPr>
                <a:t>,</a:t>
              </a:r>
            </a:p>
            <a:p>
              <a:pPr lvl="0">
                <a:defRPr/>
              </a:pPr>
              <a:r>
                <a:rPr lang="cs-CZ" sz="950" dirty="0">
                  <a:latin typeface="Poppins"/>
                  <a:cs typeface="Poppins"/>
                </a:rPr>
                <a:t>lékařská zařízení</a:t>
              </a:r>
              <a:r>
                <a:rPr lang="en-US" sz="950" dirty="0">
                  <a:latin typeface="Poppins"/>
                  <a:cs typeface="Poppins"/>
                </a:rPr>
                <a:t>,</a:t>
              </a:r>
            </a:p>
            <a:p>
              <a:pPr lvl="0">
                <a:defRPr/>
              </a:pPr>
              <a:r>
                <a:rPr lang="cs-CZ" sz="950" dirty="0">
                  <a:latin typeface="Poppins"/>
                  <a:cs typeface="Poppins"/>
                </a:rPr>
                <a:t>implantáty,</a:t>
              </a:r>
            </a:p>
            <a:p>
              <a:pPr lvl="0">
                <a:defRPr/>
              </a:pPr>
              <a:r>
                <a:rPr lang="cs-CZ" sz="950" dirty="0">
                  <a:latin typeface="Poppins"/>
                  <a:cs typeface="Poppins"/>
                </a:rPr>
                <a:t>motorsport…</a:t>
              </a:r>
              <a:endParaRPr lang="en-US" sz="950" dirty="0">
                <a:latin typeface="Poppins"/>
                <a:cs typeface="Poppin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60" name="Rectangle 44">
              <a:extLst>
                <a:ext uri="{FF2B5EF4-FFF2-40B4-BE49-F238E27FC236}">
                  <a16:creationId xmlns:a16="http://schemas.microsoft.com/office/drawing/2014/main" id="{6D2FC33F-30BA-91D1-33C7-1A1A7203953A}"/>
                </a:ext>
              </a:extLst>
            </p:cNvPr>
            <p:cNvSpPr/>
            <p:nvPr/>
          </p:nvSpPr>
          <p:spPr bwMode="auto">
            <a:xfrm>
              <a:off x="6231100" y="1877124"/>
              <a:ext cx="1206001" cy="1384808"/>
            </a:xfrm>
            <a:prstGeom prst="rect">
              <a:avLst/>
            </a:pr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61" name="Freeform: Shape 41">
              <a:extLst>
                <a:ext uri="{FF2B5EF4-FFF2-40B4-BE49-F238E27FC236}">
                  <a16:creationId xmlns:a16="http://schemas.microsoft.com/office/drawing/2014/main" id="{08835A67-01AB-F397-0984-97FB6A5634F1}"/>
                </a:ext>
              </a:extLst>
            </p:cNvPr>
            <p:cNvSpPr/>
            <p:nvPr/>
          </p:nvSpPr>
          <p:spPr bwMode="auto">
            <a:xfrm>
              <a:off x="6100138" y="1632866"/>
              <a:ext cx="1373179" cy="774222"/>
            </a:xfrm>
            <a:custGeom>
              <a:avLst/>
              <a:gdLst>
                <a:gd name="connsiteX0" fmla="*/ 199015 w 2151417"/>
                <a:gd name="connsiteY0" fmla="*/ 0 h 1466600"/>
                <a:gd name="connsiteX1" fmla="*/ 1952402 w 2151417"/>
                <a:gd name="connsiteY1" fmla="*/ 0 h 1466600"/>
                <a:gd name="connsiteX2" fmla="*/ 2151417 w 2151417"/>
                <a:gd name="connsiteY2" fmla="*/ 199015 h 1466600"/>
                <a:gd name="connsiteX3" fmla="*/ 2151417 w 2151417"/>
                <a:gd name="connsiteY3" fmla="*/ 1466600 h 1466600"/>
                <a:gd name="connsiteX4" fmla="*/ 0 w 2151417"/>
                <a:gd name="connsiteY4" fmla="*/ 1028079 h 1466600"/>
                <a:gd name="connsiteX5" fmla="*/ 0 w 2151417"/>
                <a:gd name="connsiteY5" fmla="*/ 199015 h 1466600"/>
                <a:gd name="connsiteX6" fmla="*/ 199015 w 2151417"/>
                <a:gd name="connsiteY6" fmla="*/ 0 h 146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1466600">
                  <a:moveTo>
                    <a:pt x="199015" y="0"/>
                  </a:moveTo>
                  <a:lnTo>
                    <a:pt x="1952402" y="0"/>
                  </a:lnTo>
                  <a:cubicBezTo>
                    <a:pt x="2062315" y="0"/>
                    <a:pt x="2151417" y="89102"/>
                    <a:pt x="2151417" y="199015"/>
                  </a:cubicBezTo>
                  <a:lnTo>
                    <a:pt x="2151417" y="1466600"/>
                  </a:lnTo>
                  <a:lnTo>
                    <a:pt x="0" y="1028079"/>
                  </a:lnTo>
                  <a:lnTo>
                    <a:pt x="0" y="199015"/>
                  </a:lnTo>
                  <a:cubicBezTo>
                    <a:pt x="0" y="89102"/>
                    <a:pt x="89102" y="0"/>
                    <a:pt x="199015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62" name="Freeform: Shape 37">
              <a:extLst>
                <a:ext uri="{FF2B5EF4-FFF2-40B4-BE49-F238E27FC236}">
                  <a16:creationId xmlns:a16="http://schemas.microsoft.com/office/drawing/2014/main" id="{13B621B4-3AFA-5B81-1042-63D53BC74448}"/>
                </a:ext>
              </a:extLst>
            </p:cNvPr>
            <p:cNvSpPr/>
            <p:nvPr/>
          </p:nvSpPr>
          <p:spPr bwMode="auto">
            <a:xfrm>
              <a:off x="6100138" y="2614617"/>
              <a:ext cx="1373179" cy="1234649"/>
            </a:xfrm>
            <a:custGeom>
              <a:avLst/>
              <a:gdLst>
                <a:gd name="connsiteX0" fmla="*/ 0 w 2151417"/>
                <a:gd name="connsiteY0" fmla="*/ 0 h 2321052"/>
                <a:gd name="connsiteX1" fmla="*/ 2151417 w 2151417"/>
                <a:gd name="connsiteY1" fmla="*/ 438521 h 2321052"/>
                <a:gd name="connsiteX2" fmla="*/ 2151417 w 2151417"/>
                <a:gd name="connsiteY2" fmla="*/ 2096293 h 2321052"/>
                <a:gd name="connsiteX3" fmla="*/ 1926658 w 2151417"/>
                <a:gd name="connsiteY3" fmla="*/ 2321052 h 2321052"/>
                <a:gd name="connsiteX4" fmla="*/ 224759 w 2151417"/>
                <a:gd name="connsiteY4" fmla="*/ 2321052 h 2321052"/>
                <a:gd name="connsiteX5" fmla="*/ 0 w 2151417"/>
                <a:gd name="connsiteY5" fmla="*/ 2096293 h 2321052"/>
                <a:gd name="connsiteX6" fmla="*/ 0 w 2151417"/>
                <a:gd name="connsiteY6" fmla="*/ 0 h 232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2321052">
                  <a:moveTo>
                    <a:pt x="0" y="0"/>
                  </a:moveTo>
                  <a:lnTo>
                    <a:pt x="2151417" y="438521"/>
                  </a:lnTo>
                  <a:lnTo>
                    <a:pt x="2151417" y="2096293"/>
                  </a:lnTo>
                  <a:cubicBezTo>
                    <a:pt x="2151417" y="2220424"/>
                    <a:pt x="2050789" y="2321052"/>
                    <a:pt x="1926658" y="2321052"/>
                  </a:cubicBezTo>
                  <a:lnTo>
                    <a:pt x="224759" y="2321052"/>
                  </a:lnTo>
                  <a:cubicBezTo>
                    <a:pt x="100628" y="2321052"/>
                    <a:pt x="0" y="2220424"/>
                    <a:pt x="0" y="20962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03200" dist="342900" dir="16200000" sx="88000" sy="88000" rotWithShape="0">
                <a:prstClr val="black">
                  <a:alpha val="2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63" name="TextBox 47">
              <a:extLst>
                <a:ext uri="{FF2B5EF4-FFF2-40B4-BE49-F238E27FC236}">
                  <a16:creationId xmlns:a16="http://schemas.microsoft.com/office/drawing/2014/main" id="{09861CBF-AB6F-5F00-48B1-D045E818DBA2}"/>
                </a:ext>
              </a:extLst>
            </p:cNvPr>
            <p:cNvSpPr txBox="1"/>
            <p:nvPr/>
          </p:nvSpPr>
          <p:spPr>
            <a:xfrm>
              <a:off x="6078798" y="1628800"/>
              <a:ext cx="1386799" cy="5884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Poppins"/>
                  <a:ea typeface="+mn-ea"/>
                  <a:cs typeface="Poppins"/>
                </a:rPr>
                <a:t>Niklové slitiny</a:t>
              </a:r>
              <a:endParaRPr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64" name="TextBox 48">
              <a:extLst>
                <a:ext uri="{FF2B5EF4-FFF2-40B4-BE49-F238E27FC236}">
                  <a16:creationId xmlns:a16="http://schemas.microsoft.com/office/drawing/2014/main" id="{A1730DC1-5D15-9841-43F2-A5F291AB4086}"/>
                </a:ext>
              </a:extLst>
            </p:cNvPr>
            <p:cNvSpPr txBox="1"/>
            <p:nvPr/>
          </p:nvSpPr>
          <p:spPr>
            <a:xfrm>
              <a:off x="6085441" y="2885236"/>
              <a:ext cx="1442211" cy="1038392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950" b="1" dirty="0">
                  <a:solidFill>
                    <a:prstClr val="black"/>
                  </a:solidFill>
                  <a:latin typeface="Poppins"/>
                  <a:cs typeface="Poppins"/>
                </a:rPr>
                <a:t>Použití</a:t>
              </a:r>
              <a:r>
                <a:rPr lang="en-US" sz="950" b="1" dirty="0">
                  <a:solidFill>
                    <a:prstClr val="black"/>
                  </a:solidFill>
                  <a:latin typeface="Poppins"/>
                  <a:cs typeface="Poppins"/>
                </a:rPr>
                <a:t>:</a:t>
              </a:r>
            </a:p>
            <a:p>
              <a:pPr lvl="0"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vysoké teploty,</a:t>
              </a:r>
            </a:p>
            <a:p>
              <a:pPr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turbíny, </a:t>
              </a:r>
            </a:p>
            <a:p>
              <a:pPr lvl="0"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nože a řezné nástroje…</a:t>
              </a:r>
              <a:endParaRPr lang="en-US" sz="950" dirty="0">
                <a:solidFill>
                  <a:prstClr val="black"/>
                </a:solidFill>
                <a:latin typeface="Poppins"/>
                <a:cs typeface="Poppins"/>
              </a:endParaRPr>
            </a:p>
            <a:p>
              <a:pPr lvl="0">
                <a:defRPr/>
              </a:pPr>
              <a:endParaRPr lang="en-US" sz="950" dirty="0">
                <a:solidFill>
                  <a:prstClr val="black"/>
                </a:solidFill>
                <a:latin typeface="Poppins"/>
                <a:cs typeface="Poppins"/>
              </a:endParaRPr>
            </a:p>
          </p:txBody>
        </p:sp>
        <p:sp>
          <p:nvSpPr>
            <p:cNvPr id="165" name="TextBox 33">
              <a:extLst>
                <a:ext uri="{FF2B5EF4-FFF2-40B4-BE49-F238E27FC236}">
                  <a16:creationId xmlns:a16="http://schemas.microsoft.com/office/drawing/2014/main" id="{A1494402-E48B-05B8-CD87-C517F4354CC0}"/>
                </a:ext>
              </a:extLst>
            </p:cNvPr>
            <p:cNvSpPr txBox="1"/>
            <p:nvPr/>
          </p:nvSpPr>
          <p:spPr>
            <a:xfrm>
              <a:off x="214810" y="2411511"/>
              <a:ext cx="1312549" cy="328824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bg1"/>
                  </a:solidFill>
                  <a:latin typeface="Poppins"/>
                </a:rPr>
                <a:t>AlSi10Mg</a:t>
              </a:r>
              <a:endParaRPr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</a:endParaRPr>
            </a:p>
          </p:txBody>
        </p:sp>
        <p:sp>
          <p:nvSpPr>
            <p:cNvPr id="166" name="TextBox 33">
              <a:extLst>
                <a:ext uri="{FF2B5EF4-FFF2-40B4-BE49-F238E27FC236}">
                  <a16:creationId xmlns:a16="http://schemas.microsoft.com/office/drawing/2014/main" id="{5B87A825-A9B6-24CC-509E-E2DCB381E848}"/>
                </a:ext>
              </a:extLst>
            </p:cNvPr>
            <p:cNvSpPr txBox="1"/>
            <p:nvPr/>
          </p:nvSpPr>
          <p:spPr>
            <a:xfrm>
              <a:off x="1759784" y="2394801"/>
              <a:ext cx="1206001" cy="328824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1.2709</a:t>
              </a:r>
              <a:endParaRPr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Poppins"/>
              </a:endParaRPr>
            </a:p>
          </p:txBody>
        </p:sp>
        <p:sp>
          <p:nvSpPr>
            <p:cNvPr id="167" name="TextBox 33">
              <a:extLst>
                <a:ext uri="{FF2B5EF4-FFF2-40B4-BE49-F238E27FC236}">
                  <a16:creationId xmlns:a16="http://schemas.microsoft.com/office/drawing/2014/main" id="{3C9E3580-B031-7864-D04B-EFCAFE9133B7}"/>
                </a:ext>
              </a:extLst>
            </p:cNvPr>
            <p:cNvSpPr txBox="1"/>
            <p:nvPr/>
          </p:nvSpPr>
          <p:spPr>
            <a:xfrm>
              <a:off x="3277823" y="2391317"/>
              <a:ext cx="1206001" cy="328824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17-4 PH</a:t>
              </a:r>
              <a:endParaRPr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Poppins"/>
              </a:endParaRPr>
            </a:p>
          </p:txBody>
        </p:sp>
        <p:sp>
          <p:nvSpPr>
            <p:cNvPr id="168" name="TextBox 33">
              <a:extLst>
                <a:ext uri="{FF2B5EF4-FFF2-40B4-BE49-F238E27FC236}">
                  <a16:creationId xmlns:a16="http://schemas.microsoft.com/office/drawing/2014/main" id="{7635D251-67DF-6F50-BC98-C5312E7C0775}"/>
                </a:ext>
              </a:extLst>
            </p:cNvPr>
            <p:cNvSpPr txBox="1"/>
            <p:nvPr/>
          </p:nvSpPr>
          <p:spPr>
            <a:xfrm>
              <a:off x="4716997" y="2393086"/>
              <a:ext cx="1206001" cy="328824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Ti6Al4V</a:t>
              </a:r>
              <a:endParaRPr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Poppins"/>
              </a:endParaRPr>
            </a:p>
          </p:txBody>
        </p:sp>
        <p:sp>
          <p:nvSpPr>
            <p:cNvPr id="169" name="TextBox 33">
              <a:extLst>
                <a:ext uri="{FF2B5EF4-FFF2-40B4-BE49-F238E27FC236}">
                  <a16:creationId xmlns:a16="http://schemas.microsoft.com/office/drawing/2014/main" id="{27B00ED3-D21A-DD2D-3D32-0929796C66EE}"/>
                </a:ext>
              </a:extLst>
            </p:cNvPr>
            <p:cNvSpPr txBox="1"/>
            <p:nvPr/>
          </p:nvSpPr>
          <p:spPr>
            <a:xfrm>
              <a:off x="6241728" y="2357632"/>
              <a:ext cx="1206001" cy="328824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IN 718</a:t>
              </a:r>
              <a:endParaRPr lang="cs-CZ" sz="1600" dirty="0">
                <a:solidFill>
                  <a:schemeClr val="bg1"/>
                </a:solidFill>
                <a:latin typeface="Poppins"/>
                <a:cs typeface="Poppins"/>
              </a:endParaRPr>
            </a:p>
          </p:txBody>
        </p:sp>
        <p:sp>
          <p:nvSpPr>
            <p:cNvPr id="170" name="Rectangle 44">
              <a:extLst>
                <a:ext uri="{FF2B5EF4-FFF2-40B4-BE49-F238E27FC236}">
                  <a16:creationId xmlns:a16="http://schemas.microsoft.com/office/drawing/2014/main" id="{6BB770CB-C7E9-27CF-32C7-3B468F2AD171}"/>
                </a:ext>
              </a:extLst>
            </p:cNvPr>
            <p:cNvSpPr/>
            <p:nvPr/>
          </p:nvSpPr>
          <p:spPr bwMode="auto">
            <a:xfrm>
              <a:off x="7679953" y="1877124"/>
              <a:ext cx="1206001" cy="1384808"/>
            </a:xfrm>
            <a:prstGeom prst="rect">
              <a:avLst/>
            </a:prstGeom>
            <a:solidFill>
              <a:srgbClr val="435289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71" name="Freeform: Shape 41">
              <a:extLst>
                <a:ext uri="{FF2B5EF4-FFF2-40B4-BE49-F238E27FC236}">
                  <a16:creationId xmlns:a16="http://schemas.microsoft.com/office/drawing/2014/main" id="{1E5E4A63-7CB9-097F-3980-DE2F564CB91C}"/>
                </a:ext>
              </a:extLst>
            </p:cNvPr>
            <p:cNvSpPr/>
            <p:nvPr/>
          </p:nvSpPr>
          <p:spPr bwMode="auto">
            <a:xfrm>
              <a:off x="7548991" y="1632866"/>
              <a:ext cx="1373179" cy="774222"/>
            </a:xfrm>
            <a:custGeom>
              <a:avLst/>
              <a:gdLst>
                <a:gd name="connsiteX0" fmla="*/ 199015 w 2151417"/>
                <a:gd name="connsiteY0" fmla="*/ 0 h 1466600"/>
                <a:gd name="connsiteX1" fmla="*/ 1952402 w 2151417"/>
                <a:gd name="connsiteY1" fmla="*/ 0 h 1466600"/>
                <a:gd name="connsiteX2" fmla="*/ 2151417 w 2151417"/>
                <a:gd name="connsiteY2" fmla="*/ 199015 h 1466600"/>
                <a:gd name="connsiteX3" fmla="*/ 2151417 w 2151417"/>
                <a:gd name="connsiteY3" fmla="*/ 1466600 h 1466600"/>
                <a:gd name="connsiteX4" fmla="*/ 0 w 2151417"/>
                <a:gd name="connsiteY4" fmla="*/ 1028079 h 1466600"/>
                <a:gd name="connsiteX5" fmla="*/ 0 w 2151417"/>
                <a:gd name="connsiteY5" fmla="*/ 199015 h 1466600"/>
                <a:gd name="connsiteX6" fmla="*/ 199015 w 2151417"/>
                <a:gd name="connsiteY6" fmla="*/ 0 h 146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1466600">
                  <a:moveTo>
                    <a:pt x="199015" y="0"/>
                  </a:moveTo>
                  <a:lnTo>
                    <a:pt x="1952402" y="0"/>
                  </a:lnTo>
                  <a:cubicBezTo>
                    <a:pt x="2062315" y="0"/>
                    <a:pt x="2151417" y="89102"/>
                    <a:pt x="2151417" y="199015"/>
                  </a:cubicBezTo>
                  <a:lnTo>
                    <a:pt x="2151417" y="1466600"/>
                  </a:lnTo>
                  <a:lnTo>
                    <a:pt x="0" y="1028079"/>
                  </a:lnTo>
                  <a:lnTo>
                    <a:pt x="0" y="199015"/>
                  </a:lnTo>
                  <a:cubicBezTo>
                    <a:pt x="0" y="89102"/>
                    <a:pt x="89102" y="0"/>
                    <a:pt x="199015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72" name="Freeform: Shape 37">
              <a:extLst>
                <a:ext uri="{FF2B5EF4-FFF2-40B4-BE49-F238E27FC236}">
                  <a16:creationId xmlns:a16="http://schemas.microsoft.com/office/drawing/2014/main" id="{9A868F29-7C2F-628A-D761-100E40ABAE59}"/>
                </a:ext>
              </a:extLst>
            </p:cNvPr>
            <p:cNvSpPr/>
            <p:nvPr/>
          </p:nvSpPr>
          <p:spPr bwMode="auto">
            <a:xfrm>
              <a:off x="7548991" y="2614617"/>
              <a:ext cx="1373179" cy="1240115"/>
            </a:xfrm>
            <a:custGeom>
              <a:avLst/>
              <a:gdLst>
                <a:gd name="connsiteX0" fmla="*/ 0 w 2151417"/>
                <a:gd name="connsiteY0" fmla="*/ 0 h 2321052"/>
                <a:gd name="connsiteX1" fmla="*/ 2151417 w 2151417"/>
                <a:gd name="connsiteY1" fmla="*/ 438521 h 2321052"/>
                <a:gd name="connsiteX2" fmla="*/ 2151417 w 2151417"/>
                <a:gd name="connsiteY2" fmla="*/ 2096293 h 2321052"/>
                <a:gd name="connsiteX3" fmla="*/ 1926658 w 2151417"/>
                <a:gd name="connsiteY3" fmla="*/ 2321052 h 2321052"/>
                <a:gd name="connsiteX4" fmla="*/ 224759 w 2151417"/>
                <a:gd name="connsiteY4" fmla="*/ 2321052 h 2321052"/>
                <a:gd name="connsiteX5" fmla="*/ 0 w 2151417"/>
                <a:gd name="connsiteY5" fmla="*/ 2096293 h 2321052"/>
                <a:gd name="connsiteX6" fmla="*/ 0 w 2151417"/>
                <a:gd name="connsiteY6" fmla="*/ 0 h 232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2321052">
                  <a:moveTo>
                    <a:pt x="0" y="0"/>
                  </a:moveTo>
                  <a:lnTo>
                    <a:pt x="2151417" y="438521"/>
                  </a:lnTo>
                  <a:lnTo>
                    <a:pt x="2151417" y="2096293"/>
                  </a:lnTo>
                  <a:cubicBezTo>
                    <a:pt x="2151417" y="2220424"/>
                    <a:pt x="2050789" y="2321052"/>
                    <a:pt x="1926658" y="2321052"/>
                  </a:cubicBezTo>
                  <a:lnTo>
                    <a:pt x="224759" y="2321052"/>
                  </a:lnTo>
                  <a:cubicBezTo>
                    <a:pt x="100628" y="2321052"/>
                    <a:pt x="0" y="2220424"/>
                    <a:pt x="0" y="20962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03200" dist="342900" dir="16200000" sx="88000" sy="88000" rotWithShape="0">
                <a:prstClr val="black">
                  <a:alpha val="2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73" name="TextBox 47">
              <a:extLst>
                <a:ext uri="{FF2B5EF4-FFF2-40B4-BE49-F238E27FC236}">
                  <a16:creationId xmlns:a16="http://schemas.microsoft.com/office/drawing/2014/main" id="{347AE071-14C1-13CB-231B-A96804BE17E0}"/>
                </a:ext>
              </a:extLst>
            </p:cNvPr>
            <p:cNvSpPr txBox="1"/>
            <p:nvPr/>
          </p:nvSpPr>
          <p:spPr>
            <a:xfrm>
              <a:off x="7527653" y="1628800"/>
              <a:ext cx="1386799" cy="5884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srgbClr val="435289"/>
                  </a:solidFill>
                  <a:latin typeface="Poppins"/>
                  <a:cs typeface="Poppins"/>
                </a:rPr>
                <a:t>Kobaltové slitiny</a:t>
              </a:r>
              <a:endParaRPr lang="en-US" b="0" i="0" u="none" strike="noStrike" kern="1200" cap="none" spc="0" normalizeH="0" baseline="0" noProof="0" dirty="0">
                <a:ln>
                  <a:noFill/>
                </a:ln>
                <a:solidFill>
                  <a:srgbClr val="435289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74" name="TextBox 48">
              <a:extLst>
                <a:ext uri="{FF2B5EF4-FFF2-40B4-BE49-F238E27FC236}">
                  <a16:creationId xmlns:a16="http://schemas.microsoft.com/office/drawing/2014/main" id="{9C5B7765-4F9A-EA6F-38E2-F74E992021F6}"/>
                </a:ext>
              </a:extLst>
            </p:cNvPr>
            <p:cNvSpPr txBox="1"/>
            <p:nvPr/>
          </p:nvSpPr>
          <p:spPr>
            <a:xfrm>
              <a:off x="7549036" y="2798924"/>
              <a:ext cx="1420980" cy="882633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000" b="1">
                  <a:solidFill>
                    <a:prstClr val="black"/>
                  </a:solidFill>
                  <a:latin typeface="Poppins"/>
                  <a:cs typeface="Poppins"/>
                </a:rPr>
                <a:t>Použití</a:t>
              </a:r>
              <a:r>
                <a:rPr lang="en-US" sz="1000" b="1">
                  <a:solidFill>
                    <a:prstClr val="black"/>
                  </a:solidFill>
                  <a:latin typeface="Poppins"/>
                  <a:cs typeface="Poppins"/>
                </a:rPr>
                <a:t>:</a:t>
              </a:r>
            </a:p>
            <a:p>
              <a:pPr lvl="0"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biokompatibilní materiál, implantáty, namáhané díly…</a:t>
              </a:r>
              <a:endParaRPr lang="en-US" sz="950" dirty="0">
                <a:solidFill>
                  <a:prstClr val="black"/>
                </a:solidFill>
                <a:latin typeface="Poppins"/>
                <a:cs typeface="Poppins"/>
              </a:endParaRPr>
            </a:p>
          </p:txBody>
        </p:sp>
        <p:sp>
          <p:nvSpPr>
            <p:cNvPr id="175" name="TextBox 33">
              <a:extLst>
                <a:ext uri="{FF2B5EF4-FFF2-40B4-BE49-F238E27FC236}">
                  <a16:creationId xmlns:a16="http://schemas.microsoft.com/office/drawing/2014/main" id="{CF4065EE-9399-0320-E712-2AEC9BAE915C}"/>
                </a:ext>
              </a:extLst>
            </p:cNvPr>
            <p:cNvSpPr txBox="1"/>
            <p:nvPr/>
          </p:nvSpPr>
          <p:spPr>
            <a:xfrm>
              <a:off x="7690581" y="2357632"/>
              <a:ext cx="1206001" cy="328824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600" dirty="0" err="1">
                  <a:solidFill>
                    <a:schemeClr val="bg1"/>
                  </a:solidFill>
                  <a:latin typeface="Poppins"/>
                  <a:cs typeface="Poppins"/>
                </a:rPr>
                <a:t>CoCr</a:t>
              </a:r>
              <a:endParaRPr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Poppins"/>
              </a:endParaRPr>
            </a:p>
          </p:txBody>
        </p:sp>
        <p:sp>
          <p:nvSpPr>
            <p:cNvPr id="176" name="Rectangle 44">
              <a:extLst>
                <a:ext uri="{FF2B5EF4-FFF2-40B4-BE49-F238E27FC236}">
                  <a16:creationId xmlns:a16="http://schemas.microsoft.com/office/drawing/2014/main" id="{AF83C7FB-8C98-735E-C193-6E26705B11B3}"/>
                </a:ext>
              </a:extLst>
            </p:cNvPr>
            <p:cNvSpPr/>
            <p:nvPr/>
          </p:nvSpPr>
          <p:spPr bwMode="auto">
            <a:xfrm>
              <a:off x="9192121" y="1877124"/>
              <a:ext cx="1206001" cy="1384808"/>
            </a:xfrm>
            <a:prstGeom prst="rect">
              <a:avLst/>
            </a:prstGeom>
            <a:solidFill>
              <a:srgbClr val="7030A0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77" name="Freeform: Shape 41">
              <a:extLst>
                <a:ext uri="{FF2B5EF4-FFF2-40B4-BE49-F238E27FC236}">
                  <a16:creationId xmlns:a16="http://schemas.microsoft.com/office/drawing/2014/main" id="{EB4A57D2-F32D-3FB5-DD42-EBC043078BC9}"/>
                </a:ext>
              </a:extLst>
            </p:cNvPr>
            <p:cNvSpPr/>
            <p:nvPr/>
          </p:nvSpPr>
          <p:spPr bwMode="auto">
            <a:xfrm>
              <a:off x="9061159" y="1644892"/>
              <a:ext cx="1373179" cy="774222"/>
            </a:xfrm>
            <a:custGeom>
              <a:avLst/>
              <a:gdLst>
                <a:gd name="connsiteX0" fmla="*/ 199015 w 2151417"/>
                <a:gd name="connsiteY0" fmla="*/ 0 h 1466600"/>
                <a:gd name="connsiteX1" fmla="*/ 1952402 w 2151417"/>
                <a:gd name="connsiteY1" fmla="*/ 0 h 1466600"/>
                <a:gd name="connsiteX2" fmla="*/ 2151417 w 2151417"/>
                <a:gd name="connsiteY2" fmla="*/ 199015 h 1466600"/>
                <a:gd name="connsiteX3" fmla="*/ 2151417 w 2151417"/>
                <a:gd name="connsiteY3" fmla="*/ 1466600 h 1466600"/>
                <a:gd name="connsiteX4" fmla="*/ 0 w 2151417"/>
                <a:gd name="connsiteY4" fmla="*/ 1028079 h 1466600"/>
                <a:gd name="connsiteX5" fmla="*/ 0 w 2151417"/>
                <a:gd name="connsiteY5" fmla="*/ 199015 h 1466600"/>
                <a:gd name="connsiteX6" fmla="*/ 199015 w 2151417"/>
                <a:gd name="connsiteY6" fmla="*/ 0 h 146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1466600">
                  <a:moveTo>
                    <a:pt x="199015" y="0"/>
                  </a:moveTo>
                  <a:lnTo>
                    <a:pt x="1952402" y="0"/>
                  </a:lnTo>
                  <a:cubicBezTo>
                    <a:pt x="2062315" y="0"/>
                    <a:pt x="2151417" y="89102"/>
                    <a:pt x="2151417" y="199015"/>
                  </a:cubicBezTo>
                  <a:lnTo>
                    <a:pt x="2151417" y="1466600"/>
                  </a:lnTo>
                  <a:lnTo>
                    <a:pt x="0" y="1028079"/>
                  </a:lnTo>
                  <a:lnTo>
                    <a:pt x="0" y="199015"/>
                  </a:lnTo>
                  <a:cubicBezTo>
                    <a:pt x="0" y="89102"/>
                    <a:pt x="89102" y="0"/>
                    <a:pt x="199015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78" name="Freeform: Shape 37">
              <a:extLst>
                <a:ext uri="{FF2B5EF4-FFF2-40B4-BE49-F238E27FC236}">
                  <a16:creationId xmlns:a16="http://schemas.microsoft.com/office/drawing/2014/main" id="{4E00C6AC-1950-126F-8B97-38062398F1D2}"/>
                </a:ext>
              </a:extLst>
            </p:cNvPr>
            <p:cNvSpPr/>
            <p:nvPr/>
          </p:nvSpPr>
          <p:spPr bwMode="auto">
            <a:xfrm>
              <a:off x="9061159" y="2626643"/>
              <a:ext cx="1373179" cy="1240115"/>
            </a:xfrm>
            <a:custGeom>
              <a:avLst/>
              <a:gdLst>
                <a:gd name="connsiteX0" fmla="*/ 0 w 2151417"/>
                <a:gd name="connsiteY0" fmla="*/ 0 h 2321052"/>
                <a:gd name="connsiteX1" fmla="*/ 2151417 w 2151417"/>
                <a:gd name="connsiteY1" fmla="*/ 438521 h 2321052"/>
                <a:gd name="connsiteX2" fmla="*/ 2151417 w 2151417"/>
                <a:gd name="connsiteY2" fmla="*/ 2096293 h 2321052"/>
                <a:gd name="connsiteX3" fmla="*/ 1926658 w 2151417"/>
                <a:gd name="connsiteY3" fmla="*/ 2321052 h 2321052"/>
                <a:gd name="connsiteX4" fmla="*/ 224759 w 2151417"/>
                <a:gd name="connsiteY4" fmla="*/ 2321052 h 2321052"/>
                <a:gd name="connsiteX5" fmla="*/ 0 w 2151417"/>
                <a:gd name="connsiteY5" fmla="*/ 2096293 h 2321052"/>
                <a:gd name="connsiteX6" fmla="*/ 0 w 2151417"/>
                <a:gd name="connsiteY6" fmla="*/ 0 h 232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417" h="2321052">
                  <a:moveTo>
                    <a:pt x="0" y="0"/>
                  </a:moveTo>
                  <a:lnTo>
                    <a:pt x="2151417" y="438521"/>
                  </a:lnTo>
                  <a:lnTo>
                    <a:pt x="2151417" y="2096293"/>
                  </a:lnTo>
                  <a:cubicBezTo>
                    <a:pt x="2151417" y="2220424"/>
                    <a:pt x="2050789" y="2321052"/>
                    <a:pt x="1926658" y="2321052"/>
                  </a:cubicBezTo>
                  <a:lnTo>
                    <a:pt x="224759" y="2321052"/>
                  </a:lnTo>
                  <a:cubicBezTo>
                    <a:pt x="100628" y="2321052"/>
                    <a:pt x="0" y="2220424"/>
                    <a:pt x="0" y="20962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03200" dist="342900" dir="16200000" sx="88000" sy="88000" rotWithShape="0">
                <a:prstClr val="black">
                  <a:alpha val="2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79" name="TextBox 47">
              <a:extLst>
                <a:ext uri="{FF2B5EF4-FFF2-40B4-BE49-F238E27FC236}">
                  <a16:creationId xmlns:a16="http://schemas.microsoft.com/office/drawing/2014/main" id="{9F2E81EE-79F1-039E-39FD-8616BCAC540D}"/>
                </a:ext>
              </a:extLst>
            </p:cNvPr>
            <p:cNvSpPr txBox="1"/>
            <p:nvPr/>
          </p:nvSpPr>
          <p:spPr>
            <a:xfrm>
              <a:off x="9039820" y="1640826"/>
              <a:ext cx="1386799" cy="5884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dirty="0">
                  <a:solidFill>
                    <a:srgbClr val="7030A0"/>
                  </a:solidFill>
                  <a:latin typeface="Poppins"/>
                  <a:cs typeface="Poppins"/>
                </a:rPr>
                <a:t>Slitiny mědi</a:t>
              </a:r>
              <a:endParaRPr lang="en-US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ea typeface="+mn-ea"/>
                <a:cs typeface="Poppins"/>
              </a:endParaRPr>
            </a:p>
          </p:txBody>
        </p:sp>
        <p:sp>
          <p:nvSpPr>
            <p:cNvPr id="180" name="TextBox 48">
              <a:extLst>
                <a:ext uri="{FF2B5EF4-FFF2-40B4-BE49-F238E27FC236}">
                  <a16:creationId xmlns:a16="http://schemas.microsoft.com/office/drawing/2014/main" id="{674D2EC1-8FA0-2F51-A82D-62C8AB860922}"/>
                </a:ext>
              </a:extLst>
            </p:cNvPr>
            <p:cNvSpPr txBox="1"/>
            <p:nvPr/>
          </p:nvSpPr>
          <p:spPr>
            <a:xfrm>
              <a:off x="9061159" y="2699977"/>
              <a:ext cx="1365460" cy="1220110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000" b="1">
                  <a:solidFill>
                    <a:prstClr val="black"/>
                  </a:solidFill>
                  <a:latin typeface="Poppins"/>
                  <a:cs typeface="Poppins"/>
                </a:rPr>
                <a:t>Použití</a:t>
              </a:r>
              <a:r>
                <a:rPr lang="en-US" sz="1000" b="1">
                  <a:solidFill>
                    <a:prstClr val="black"/>
                  </a:solidFill>
                  <a:latin typeface="Poppins"/>
                  <a:cs typeface="Poppins"/>
                </a:rPr>
                <a:t>:</a:t>
              </a:r>
            </a:p>
            <a:p>
              <a:pPr lvl="0">
                <a:defRPr/>
              </a:pPr>
              <a:r>
                <a:rPr lang="cs-CZ" sz="950" dirty="0">
                  <a:solidFill>
                    <a:prstClr val="black"/>
                  </a:solidFill>
                  <a:latin typeface="Poppins"/>
                  <a:cs typeface="Poppins"/>
                </a:rPr>
                <a:t>vysoká vodivost, elektrotechnické a elektronické aplikace…</a:t>
              </a:r>
            </a:p>
            <a:p>
              <a:pPr lvl="0">
                <a:defRPr/>
              </a:pPr>
              <a:endParaRPr lang="en-US" sz="1000">
                <a:solidFill>
                  <a:prstClr val="black"/>
                </a:solidFill>
                <a:latin typeface="Poppins"/>
                <a:cs typeface="Poppins"/>
              </a:endParaRPr>
            </a:p>
          </p:txBody>
        </p:sp>
        <p:sp>
          <p:nvSpPr>
            <p:cNvPr id="181" name="TextBox 33">
              <a:extLst>
                <a:ext uri="{FF2B5EF4-FFF2-40B4-BE49-F238E27FC236}">
                  <a16:creationId xmlns:a16="http://schemas.microsoft.com/office/drawing/2014/main" id="{1DB8EE60-7DB4-BDA7-AE79-F091294DF55C}"/>
                </a:ext>
              </a:extLst>
            </p:cNvPr>
            <p:cNvSpPr txBox="1"/>
            <p:nvPr/>
          </p:nvSpPr>
          <p:spPr>
            <a:xfrm>
              <a:off x="9202749" y="2369659"/>
              <a:ext cx="1206001" cy="328824"/>
            </a:xfrm>
            <a:prstGeom prst="rect">
              <a:avLst/>
            </a:prstGeom>
            <a:noFill/>
          </p:spPr>
          <p:txBody>
            <a:bodyPr wrap="square" lIns="91440" tIns="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600" dirty="0">
                  <a:solidFill>
                    <a:schemeClr val="bg1"/>
                  </a:solidFill>
                  <a:latin typeface="Poppins"/>
                  <a:cs typeface="Poppins"/>
                </a:rPr>
                <a:t>CuNi2</a:t>
              </a:r>
              <a:endParaRPr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cs typeface="Poppins"/>
              </a:endParaRPr>
            </a:p>
          </p:txBody>
        </p:sp>
      </p:grpSp>
      <p:sp>
        <p:nvSpPr>
          <p:cNvPr id="182" name="Text Placeholder 7">
            <a:extLst>
              <a:ext uri="{FF2B5EF4-FFF2-40B4-BE49-F238E27FC236}">
                <a16:creationId xmlns:a16="http://schemas.microsoft.com/office/drawing/2014/main" id="{2F1C7E79-FD0F-E932-8D04-22CFD268D0C2}"/>
              </a:ext>
            </a:extLst>
          </p:cNvPr>
          <p:cNvSpPr txBox="1">
            <a:spLocks/>
          </p:cNvSpPr>
          <p:nvPr/>
        </p:nvSpPr>
        <p:spPr>
          <a:xfrm>
            <a:off x="5490313" y="1304034"/>
            <a:ext cx="2088233" cy="579644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cs-CZ" altLang="cs-CZ" sz="1800" dirty="0">
                <a:latin typeface="Poppins"/>
                <a:cs typeface="Poppins"/>
              </a:rPr>
              <a:t>Kovy</a:t>
            </a:r>
          </a:p>
          <a:p>
            <a:pPr algn="just">
              <a:defRPr/>
            </a:pPr>
            <a:endParaRPr lang="cs-CZ" altLang="cs-CZ" sz="1800" dirty="0">
              <a:latin typeface="Poppins"/>
              <a:cs typeface="Poppins"/>
            </a:endParaRPr>
          </a:p>
          <a:p>
            <a:pPr algn="just">
              <a:defRPr/>
            </a:pPr>
            <a:endParaRPr lang="cs-CZ" altLang="cs-CZ" sz="1200" dirty="0">
              <a:latin typeface="Poppins"/>
              <a:cs typeface="Poppins"/>
            </a:endParaRPr>
          </a:p>
        </p:txBody>
      </p:sp>
      <p:sp>
        <p:nvSpPr>
          <p:cNvPr id="183" name="Rectangle 44">
            <a:extLst>
              <a:ext uri="{FF2B5EF4-FFF2-40B4-BE49-F238E27FC236}">
                <a16:creationId xmlns:a16="http://schemas.microsoft.com/office/drawing/2014/main" id="{F6F85B7B-860B-232E-E8EF-26EA95B31D44}"/>
              </a:ext>
            </a:extLst>
          </p:cNvPr>
          <p:cNvSpPr/>
          <p:nvPr/>
        </p:nvSpPr>
        <p:spPr bwMode="auto">
          <a:xfrm>
            <a:off x="2441673" y="4564723"/>
            <a:ext cx="1018696" cy="1231360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84" name="Freeform: Shape 41">
            <a:extLst>
              <a:ext uri="{FF2B5EF4-FFF2-40B4-BE49-F238E27FC236}">
                <a16:creationId xmlns:a16="http://schemas.microsoft.com/office/drawing/2014/main" id="{9262CBC1-BD3F-71C0-8D9D-5B226D4CAA79}"/>
              </a:ext>
            </a:extLst>
          </p:cNvPr>
          <p:cNvSpPr/>
          <p:nvPr/>
        </p:nvSpPr>
        <p:spPr bwMode="auto">
          <a:xfrm>
            <a:off x="2331051" y="4268692"/>
            <a:ext cx="1159909" cy="688432"/>
          </a:xfrm>
          <a:custGeom>
            <a:avLst/>
            <a:gdLst>
              <a:gd name="connsiteX0" fmla="*/ 199015 w 2151417"/>
              <a:gd name="connsiteY0" fmla="*/ 0 h 1466600"/>
              <a:gd name="connsiteX1" fmla="*/ 1952402 w 2151417"/>
              <a:gd name="connsiteY1" fmla="*/ 0 h 1466600"/>
              <a:gd name="connsiteX2" fmla="*/ 2151417 w 2151417"/>
              <a:gd name="connsiteY2" fmla="*/ 199015 h 1466600"/>
              <a:gd name="connsiteX3" fmla="*/ 2151417 w 2151417"/>
              <a:gd name="connsiteY3" fmla="*/ 1466600 h 1466600"/>
              <a:gd name="connsiteX4" fmla="*/ 0 w 2151417"/>
              <a:gd name="connsiteY4" fmla="*/ 1028079 h 1466600"/>
              <a:gd name="connsiteX5" fmla="*/ 0 w 2151417"/>
              <a:gd name="connsiteY5" fmla="*/ 199015 h 1466600"/>
              <a:gd name="connsiteX6" fmla="*/ 199015 w 2151417"/>
              <a:gd name="connsiteY6" fmla="*/ 0 h 14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1466600">
                <a:moveTo>
                  <a:pt x="199015" y="0"/>
                </a:moveTo>
                <a:lnTo>
                  <a:pt x="1952402" y="0"/>
                </a:lnTo>
                <a:cubicBezTo>
                  <a:pt x="2062315" y="0"/>
                  <a:pt x="2151417" y="89102"/>
                  <a:pt x="2151417" y="199015"/>
                </a:cubicBezTo>
                <a:lnTo>
                  <a:pt x="2151417" y="1466600"/>
                </a:lnTo>
                <a:lnTo>
                  <a:pt x="0" y="1028079"/>
                </a:lnTo>
                <a:lnTo>
                  <a:pt x="0" y="199015"/>
                </a:lnTo>
                <a:cubicBezTo>
                  <a:pt x="0" y="89102"/>
                  <a:pt x="89102" y="0"/>
                  <a:pt x="199015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85" name="Freeform: Shape 37">
            <a:extLst>
              <a:ext uri="{FF2B5EF4-FFF2-40B4-BE49-F238E27FC236}">
                <a16:creationId xmlns:a16="http://schemas.microsoft.com/office/drawing/2014/main" id="{D1136CF1-104E-5293-2B66-6E1A561B2701}"/>
              </a:ext>
            </a:extLst>
          </p:cNvPr>
          <p:cNvSpPr/>
          <p:nvPr/>
        </p:nvSpPr>
        <p:spPr bwMode="auto">
          <a:xfrm>
            <a:off x="2331051" y="5141657"/>
            <a:ext cx="1159909" cy="1090351"/>
          </a:xfrm>
          <a:custGeom>
            <a:avLst/>
            <a:gdLst>
              <a:gd name="connsiteX0" fmla="*/ 0 w 2151417"/>
              <a:gd name="connsiteY0" fmla="*/ 0 h 2321052"/>
              <a:gd name="connsiteX1" fmla="*/ 2151417 w 2151417"/>
              <a:gd name="connsiteY1" fmla="*/ 438521 h 2321052"/>
              <a:gd name="connsiteX2" fmla="*/ 2151417 w 2151417"/>
              <a:gd name="connsiteY2" fmla="*/ 2096293 h 2321052"/>
              <a:gd name="connsiteX3" fmla="*/ 1926658 w 2151417"/>
              <a:gd name="connsiteY3" fmla="*/ 2321052 h 2321052"/>
              <a:gd name="connsiteX4" fmla="*/ 224759 w 2151417"/>
              <a:gd name="connsiteY4" fmla="*/ 2321052 h 2321052"/>
              <a:gd name="connsiteX5" fmla="*/ 0 w 2151417"/>
              <a:gd name="connsiteY5" fmla="*/ 2096293 h 2321052"/>
              <a:gd name="connsiteX6" fmla="*/ 0 w 2151417"/>
              <a:gd name="connsiteY6" fmla="*/ 0 h 232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2321052">
                <a:moveTo>
                  <a:pt x="0" y="0"/>
                </a:moveTo>
                <a:lnTo>
                  <a:pt x="2151417" y="438521"/>
                </a:lnTo>
                <a:lnTo>
                  <a:pt x="2151417" y="2096293"/>
                </a:lnTo>
                <a:cubicBezTo>
                  <a:pt x="2151417" y="2220424"/>
                  <a:pt x="2050789" y="2321052"/>
                  <a:pt x="1926658" y="2321052"/>
                </a:cubicBezTo>
                <a:lnTo>
                  <a:pt x="224759" y="2321052"/>
                </a:lnTo>
                <a:cubicBezTo>
                  <a:pt x="100628" y="2321052"/>
                  <a:pt x="0" y="2220424"/>
                  <a:pt x="0" y="20962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203200" dist="342900" dir="16200000" sx="88000" sy="88000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86" name="TextBox 47">
            <a:extLst>
              <a:ext uri="{FF2B5EF4-FFF2-40B4-BE49-F238E27FC236}">
                <a16:creationId xmlns:a16="http://schemas.microsoft.com/office/drawing/2014/main" id="{5DFDCD63-C7B3-14F6-1A46-A4417CDFBE7D}"/>
              </a:ext>
            </a:extLst>
          </p:cNvPr>
          <p:cNvSpPr txBox="1"/>
          <p:nvPr/>
        </p:nvSpPr>
        <p:spPr>
          <a:xfrm>
            <a:off x="2313026" y="4265076"/>
            <a:ext cx="12398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NYLON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87" name="TextBox 48">
            <a:extLst>
              <a:ext uri="{FF2B5EF4-FFF2-40B4-BE49-F238E27FC236}">
                <a16:creationId xmlns:a16="http://schemas.microsoft.com/office/drawing/2014/main" id="{A8A4FA1D-9DEE-F56A-237E-131D3BCB236D}"/>
              </a:ext>
            </a:extLst>
          </p:cNvPr>
          <p:cNvSpPr txBox="1"/>
          <p:nvPr/>
        </p:nvSpPr>
        <p:spPr>
          <a:xfrm>
            <a:off x="2331052" y="5239229"/>
            <a:ext cx="1159908" cy="1069524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50" b="1" dirty="0">
                <a:latin typeface="Poppins"/>
                <a:cs typeface="Poppins"/>
              </a:rPr>
              <a:t>Použití</a:t>
            </a:r>
            <a:r>
              <a:rPr lang="en-US" sz="950" b="1" dirty="0">
                <a:latin typeface="Poppins"/>
                <a:cs typeface="Poppins"/>
              </a:rPr>
              <a:t>:</a:t>
            </a:r>
          </a:p>
          <a:p>
            <a:pPr>
              <a:defRPr/>
            </a:pPr>
            <a:r>
              <a:rPr lang="cs-CZ" sz="950" dirty="0">
                <a:latin typeface="Poppins"/>
                <a:cs typeface="Poppins"/>
              </a:rPr>
              <a:t>Obecné využití pro prototypy, dekorace i průmyslové aplikace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88" name="Rectangle 44">
            <a:extLst>
              <a:ext uri="{FF2B5EF4-FFF2-40B4-BE49-F238E27FC236}">
                <a16:creationId xmlns:a16="http://schemas.microsoft.com/office/drawing/2014/main" id="{822FF7E5-E128-595F-AD51-F4E5D6940A9D}"/>
              </a:ext>
            </a:extLst>
          </p:cNvPr>
          <p:cNvSpPr/>
          <p:nvPr/>
        </p:nvSpPr>
        <p:spPr bwMode="auto">
          <a:xfrm>
            <a:off x="3705590" y="4478839"/>
            <a:ext cx="1018696" cy="1231360"/>
          </a:xfrm>
          <a:prstGeom prst="rect">
            <a:avLst/>
          </a:pr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89" name="Freeform: Shape 41">
            <a:extLst>
              <a:ext uri="{FF2B5EF4-FFF2-40B4-BE49-F238E27FC236}">
                <a16:creationId xmlns:a16="http://schemas.microsoft.com/office/drawing/2014/main" id="{24053D67-E897-E58C-0FD8-A98664C9A11B}"/>
              </a:ext>
            </a:extLst>
          </p:cNvPr>
          <p:cNvSpPr/>
          <p:nvPr/>
        </p:nvSpPr>
        <p:spPr bwMode="auto">
          <a:xfrm>
            <a:off x="3594968" y="4261647"/>
            <a:ext cx="1159909" cy="688432"/>
          </a:xfrm>
          <a:custGeom>
            <a:avLst/>
            <a:gdLst>
              <a:gd name="connsiteX0" fmla="*/ 199015 w 2151417"/>
              <a:gd name="connsiteY0" fmla="*/ 0 h 1466600"/>
              <a:gd name="connsiteX1" fmla="*/ 1952402 w 2151417"/>
              <a:gd name="connsiteY1" fmla="*/ 0 h 1466600"/>
              <a:gd name="connsiteX2" fmla="*/ 2151417 w 2151417"/>
              <a:gd name="connsiteY2" fmla="*/ 199015 h 1466600"/>
              <a:gd name="connsiteX3" fmla="*/ 2151417 w 2151417"/>
              <a:gd name="connsiteY3" fmla="*/ 1466600 h 1466600"/>
              <a:gd name="connsiteX4" fmla="*/ 0 w 2151417"/>
              <a:gd name="connsiteY4" fmla="*/ 1028079 h 1466600"/>
              <a:gd name="connsiteX5" fmla="*/ 0 w 2151417"/>
              <a:gd name="connsiteY5" fmla="*/ 199015 h 1466600"/>
              <a:gd name="connsiteX6" fmla="*/ 199015 w 2151417"/>
              <a:gd name="connsiteY6" fmla="*/ 0 h 14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1466600">
                <a:moveTo>
                  <a:pt x="199015" y="0"/>
                </a:moveTo>
                <a:lnTo>
                  <a:pt x="1952402" y="0"/>
                </a:lnTo>
                <a:cubicBezTo>
                  <a:pt x="2062315" y="0"/>
                  <a:pt x="2151417" y="89102"/>
                  <a:pt x="2151417" y="199015"/>
                </a:cubicBezTo>
                <a:lnTo>
                  <a:pt x="2151417" y="1466600"/>
                </a:lnTo>
                <a:lnTo>
                  <a:pt x="0" y="1028079"/>
                </a:lnTo>
                <a:lnTo>
                  <a:pt x="0" y="199015"/>
                </a:lnTo>
                <a:cubicBezTo>
                  <a:pt x="0" y="89102"/>
                  <a:pt x="89102" y="0"/>
                  <a:pt x="199015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90" name="Freeform: Shape 37">
            <a:extLst>
              <a:ext uri="{FF2B5EF4-FFF2-40B4-BE49-F238E27FC236}">
                <a16:creationId xmlns:a16="http://schemas.microsoft.com/office/drawing/2014/main" id="{EAE82DCD-3340-92E2-3B3E-834380396F5C}"/>
              </a:ext>
            </a:extLst>
          </p:cNvPr>
          <p:cNvSpPr/>
          <p:nvPr/>
        </p:nvSpPr>
        <p:spPr bwMode="auto">
          <a:xfrm>
            <a:off x="3594968" y="5134612"/>
            <a:ext cx="1159909" cy="1102700"/>
          </a:xfrm>
          <a:custGeom>
            <a:avLst/>
            <a:gdLst>
              <a:gd name="connsiteX0" fmla="*/ 0 w 2151417"/>
              <a:gd name="connsiteY0" fmla="*/ 0 h 2321052"/>
              <a:gd name="connsiteX1" fmla="*/ 2151417 w 2151417"/>
              <a:gd name="connsiteY1" fmla="*/ 438521 h 2321052"/>
              <a:gd name="connsiteX2" fmla="*/ 2151417 w 2151417"/>
              <a:gd name="connsiteY2" fmla="*/ 2096293 h 2321052"/>
              <a:gd name="connsiteX3" fmla="*/ 1926658 w 2151417"/>
              <a:gd name="connsiteY3" fmla="*/ 2321052 h 2321052"/>
              <a:gd name="connsiteX4" fmla="*/ 224759 w 2151417"/>
              <a:gd name="connsiteY4" fmla="*/ 2321052 h 2321052"/>
              <a:gd name="connsiteX5" fmla="*/ 0 w 2151417"/>
              <a:gd name="connsiteY5" fmla="*/ 2096293 h 2321052"/>
              <a:gd name="connsiteX6" fmla="*/ 0 w 2151417"/>
              <a:gd name="connsiteY6" fmla="*/ 0 h 232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2321052">
                <a:moveTo>
                  <a:pt x="0" y="0"/>
                </a:moveTo>
                <a:lnTo>
                  <a:pt x="2151417" y="438521"/>
                </a:lnTo>
                <a:lnTo>
                  <a:pt x="2151417" y="2096293"/>
                </a:lnTo>
                <a:cubicBezTo>
                  <a:pt x="2151417" y="2220424"/>
                  <a:pt x="2050789" y="2321052"/>
                  <a:pt x="1926658" y="2321052"/>
                </a:cubicBezTo>
                <a:lnTo>
                  <a:pt x="224759" y="2321052"/>
                </a:lnTo>
                <a:cubicBezTo>
                  <a:pt x="100628" y="2321052"/>
                  <a:pt x="0" y="2220424"/>
                  <a:pt x="0" y="20962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203200" dist="342900" dir="16200000" sx="88000" sy="88000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91" name="TextBox 47">
            <a:extLst>
              <a:ext uri="{FF2B5EF4-FFF2-40B4-BE49-F238E27FC236}">
                <a16:creationId xmlns:a16="http://schemas.microsoft.com/office/drawing/2014/main" id="{9DC52FFE-8780-8C2C-5A61-C4FEE16DBF27}"/>
              </a:ext>
            </a:extLst>
          </p:cNvPr>
          <p:cNvSpPr txBox="1"/>
          <p:nvPr/>
        </p:nvSpPr>
        <p:spPr>
          <a:xfrm>
            <a:off x="3583408" y="4265076"/>
            <a:ext cx="11714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>
                <a:solidFill>
                  <a:schemeClr val="accent2"/>
                </a:solidFill>
                <a:latin typeface="Poppins"/>
                <a:cs typeface="Poppins"/>
              </a:rPr>
              <a:t>Bioplast</a:t>
            </a:r>
            <a:endParaRPr lang="cs-CZ" b="0" i="0" u="none" strike="noStrike" kern="1200" cap="none" spc="0" normalizeH="0" baseline="0" dirty="0" err="1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192" name="TextBox 48">
            <a:extLst>
              <a:ext uri="{FF2B5EF4-FFF2-40B4-BE49-F238E27FC236}">
                <a16:creationId xmlns:a16="http://schemas.microsoft.com/office/drawing/2014/main" id="{44E52C59-0D1E-3185-0E4E-AE9982CEB390}"/>
              </a:ext>
            </a:extLst>
          </p:cNvPr>
          <p:cNvSpPr txBox="1"/>
          <p:nvPr/>
        </p:nvSpPr>
        <p:spPr>
          <a:xfrm>
            <a:off x="3583151" y="5309460"/>
            <a:ext cx="1153477" cy="1069524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50" b="1" dirty="0">
                <a:latin typeface="Poppins"/>
                <a:cs typeface="Poppins"/>
              </a:rPr>
              <a:t>Použití</a:t>
            </a:r>
            <a:r>
              <a:rPr lang="en-US" sz="950" b="1" dirty="0">
                <a:latin typeface="Poppins"/>
                <a:cs typeface="Poppins"/>
              </a:rPr>
              <a:t>:</a:t>
            </a:r>
          </a:p>
          <a:p>
            <a:pPr>
              <a:defRPr/>
            </a:pPr>
            <a:r>
              <a:rPr lang="cs-CZ" sz="950" dirty="0">
                <a:latin typeface="Poppins"/>
                <a:cs typeface="Poppins"/>
              </a:rPr>
              <a:t>Ověření rozměrů, pohledové vzorky, méně namáhané díly</a:t>
            </a:r>
            <a:endParaRPr lang="cs-CZ" sz="950" dirty="0">
              <a:highlight>
                <a:srgbClr val="FFFF00"/>
              </a:highlight>
              <a:latin typeface="Poppins"/>
              <a:cs typeface="Poppins"/>
            </a:endParaRPr>
          </a:p>
          <a:p>
            <a:pPr marL="0" marR="0" lvl="0" indent="0" algn="l" defTabSz="12191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193" name="Rectangle 44">
            <a:extLst>
              <a:ext uri="{FF2B5EF4-FFF2-40B4-BE49-F238E27FC236}">
                <a16:creationId xmlns:a16="http://schemas.microsoft.com/office/drawing/2014/main" id="{2B8053DD-2FD2-BBB4-F233-A74BBBBFD054}"/>
              </a:ext>
            </a:extLst>
          </p:cNvPr>
          <p:cNvSpPr/>
          <p:nvPr/>
        </p:nvSpPr>
        <p:spPr bwMode="auto">
          <a:xfrm>
            <a:off x="4958802" y="4477314"/>
            <a:ext cx="1018696" cy="1231360"/>
          </a:xfrm>
          <a:prstGeom prst="rect">
            <a:avLst/>
          </a:pr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94" name="Freeform: Shape 41">
            <a:extLst>
              <a:ext uri="{FF2B5EF4-FFF2-40B4-BE49-F238E27FC236}">
                <a16:creationId xmlns:a16="http://schemas.microsoft.com/office/drawing/2014/main" id="{467398C3-F924-CE44-241B-C7AA52EF64D3}"/>
              </a:ext>
            </a:extLst>
          </p:cNvPr>
          <p:cNvSpPr/>
          <p:nvPr/>
        </p:nvSpPr>
        <p:spPr bwMode="auto">
          <a:xfrm>
            <a:off x="4848180" y="4260122"/>
            <a:ext cx="1159909" cy="688432"/>
          </a:xfrm>
          <a:custGeom>
            <a:avLst/>
            <a:gdLst>
              <a:gd name="connsiteX0" fmla="*/ 199015 w 2151417"/>
              <a:gd name="connsiteY0" fmla="*/ 0 h 1466600"/>
              <a:gd name="connsiteX1" fmla="*/ 1952402 w 2151417"/>
              <a:gd name="connsiteY1" fmla="*/ 0 h 1466600"/>
              <a:gd name="connsiteX2" fmla="*/ 2151417 w 2151417"/>
              <a:gd name="connsiteY2" fmla="*/ 199015 h 1466600"/>
              <a:gd name="connsiteX3" fmla="*/ 2151417 w 2151417"/>
              <a:gd name="connsiteY3" fmla="*/ 1466600 h 1466600"/>
              <a:gd name="connsiteX4" fmla="*/ 0 w 2151417"/>
              <a:gd name="connsiteY4" fmla="*/ 1028079 h 1466600"/>
              <a:gd name="connsiteX5" fmla="*/ 0 w 2151417"/>
              <a:gd name="connsiteY5" fmla="*/ 199015 h 1466600"/>
              <a:gd name="connsiteX6" fmla="*/ 199015 w 2151417"/>
              <a:gd name="connsiteY6" fmla="*/ 0 h 14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1466600">
                <a:moveTo>
                  <a:pt x="199015" y="0"/>
                </a:moveTo>
                <a:lnTo>
                  <a:pt x="1952402" y="0"/>
                </a:lnTo>
                <a:cubicBezTo>
                  <a:pt x="2062315" y="0"/>
                  <a:pt x="2151417" y="89102"/>
                  <a:pt x="2151417" y="199015"/>
                </a:cubicBezTo>
                <a:lnTo>
                  <a:pt x="2151417" y="1466600"/>
                </a:lnTo>
                <a:lnTo>
                  <a:pt x="0" y="1028079"/>
                </a:lnTo>
                <a:lnTo>
                  <a:pt x="0" y="199015"/>
                </a:lnTo>
                <a:cubicBezTo>
                  <a:pt x="0" y="89102"/>
                  <a:pt x="89102" y="0"/>
                  <a:pt x="199015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95" name="Freeform: Shape 37">
            <a:extLst>
              <a:ext uri="{FF2B5EF4-FFF2-40B4-BE49-F238E27FC236}">
                <a16:creationId xmlns:a16="http://schemas.microsoft.com/office/drawing/2014/main" id="{6E5B89CF-710A-4ECF-20EE-99BD36CEAD09}"/>
              </a:ext>
            </a:extLst>
          </p:cNvPr>
          <p:cNvSpPr/>
          <p:nvPr/>
        </p:nvSpPr>
        <p:spPr bwMode="auto">
          <a:xfrm>
            <a:off x="4848180" y="5133087"/>
            <a:ext cx="1159909" cy="1096353"/>
          </a:xfrm>
          <a:custGeom>
            <a:avLst/>
            <a:gdLst>
              <a:gd name="connsiteX0" fmla="*/ 0 w 2151417"/>
              <a:gd name="connsiteY0" fmla="*/ 0 h 2321052"/>
              <a:gd name="connsiteX1" fmla="*/ 2151417 w 2151417"/>
              <a:gd name="connsiteY1" fmla="*/ 438521 h 2321052"/>
              <a:gd name="connsiteX2" fmla="*/ 2151417 w 2151417"/>
              <a:gd name="connsiteY2" fmla="*/ 2096293 h 2321052"/>
              <a:gd name="connsiteX3" fmla="*/ 1926658 w 2151417"/>
              <a:gd name="connsiteY3" fmla="*/ 2321052 h 2321052"/>
              <a:gd name="connsiteX4" fmla="*/ 224759 w 2151417"/>
              <a:gd name="connsiteY4" fmla="*/ 2321052 h 2321052"/>
              <a:gd name="connsiteX5" fmla="*/ 0 w 2151417"/>
              <a:gd name="connsiteY5" fmla="*/ 2096293 h 2321052"/>
              <a:gd name="connsiteX6" fmla="*/ 0 w 2151417"/>
              <a:gd name="connsiteY6" fmla="*/ 0 h 232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2321052">
                <a:moveTo>
                  <a:pt x="0" y="0"/>
                </a:moveTo>
                <a:lnTo>
                  <a:pt x="2151417" y="438521"/>
                </a:lnTo>
                <a:lnTo>
                  <a:pt x="2151417" y="2096293"/>
                </a:lnTo>
                <a:cubicBezTo>
                  <a:pt x="2151417" y="2220424"/>
                  <a:pt x="2050789" y="2321052"/>
                  <a:pt x="1926658" y="2321052"/>
                </a:cubicBezTo>
                <a:lnTo>
                  <a:pt x="224759" y="2321052"/>
                </a:lnTo>
                <a:cubicBezTo>
                  <a:pt x="100628" y="2321052"/>
                  <a:pt x="0" y="2220424"/>
                  <a:pt x="0" y="20962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203200" dist="342900" dir="16200000" sx="88000" sy="88000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96" name="TextBox 47">
            <a:extLst>
              <a:ext uri="{FF2B5EF4-FFF2-40B4-BE49-F238E27FC236}">
                <a16:creationId xmlns:a16="http://schemas.microsoft.com/office/drawing/2014/main" id="{204F2738-997E-9C2E-4C25-42AD2AB183FC}"/>
              </a:ext>
            </a:extLst>
          </p:cNvPr>
          <p:cNvSpPr txBox="1"/>
          <p:nvPr/>
        </p:nvSpPr>
        <p:spPr>
          <a:xfrm>
            <a:off x="4830155" y="4256506"/>
            <a:ext cx="117141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cs-CZ" dirty="0">
                <a:solidFill>
                  <a:schemeClr val="accent3"/>
                </a:solidFill>
                <a:latin typeface="Poppins"/>
                <a:cs typeface="Poppins"/>
              </a:rPr>
              <a:t>Elastický plast</a:t>
            </a:r>
            <a:endParaRPr lang="cs-CZ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197" name="TextBox 48">
            <a:extLst>
              <a:ext uri="{FF2B5EF4-FFF2-40B4-BE49-F238E27FC236}">
                <a16:creationId xmlns:a16="http://schemas.microsoft.com/office/drawing/2014/main" id="{51BFFD4D-DF55-A33B-D1CD-B306AC7FE87D}"/>
              </a:ext>
            </a:extLst>
          </p:cNvPr>
          <p:cNvSpPr txBox="1"/>
          <p:nvPr/>
        </p:nvSpPr>
        <p:spPr>
          <a:xfrm>
            <a:off x="4865178" y="5373719"/>
            <a:ext cx="1211772" cy="1069524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50" b="1" dirty="0">
                <a:latin typeface="Poppins"/>
                <a:cs typeface="Poppins"/>
              </a:rPr>
              <a:t>Použití</a:t>
            </a:r>
            <a:r>
              <a:rPr lang="en-US" sz="950" b="1" dirty="0">
                <a:latin typeface="Poppins"/>
                <a:cs typeface="Poppins"/>
              </a:rPr>
              <a:t>:</a:t>
            </a:r>
          </a:p>
          <a:p>
            <a:pPr>
              <a:defRPr/>
            </a:pPr>
            <a:r>
              <a:rPr lang="cs-CZ" sz="950" dirty="0">
                <a:latin typeface="Poppins"/>
                <a:cs typeface="Poppins"/>
              </a:rPr>
              <a:t>Silentbloky, pružné krytování, tlumení, ergonomie</a:t>
            </a:r>
            <a:br>
              <a:rPr lang="en-US" sz="950" dirty="0">
                <a:latin typeface="Poppins"/>
                <a:cs typeface="Poppins"/>
              </a:rPr>
            </a:br>
            <a:br>
              <a:rPr lang="en-US" sz="950" dirty="0">
                <a:latin typeface="Poppins"/>
                <a:cs typeface="Poppins"/>
              </a:rPr>
            </a:br>
            <a:endParaRPr lang="en-US" sz="9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198" name="Rectangle 44">
            <a:extLst>
              <a:ext uri="{FF2B5EF4-FFF2-40B4-BE49-F238E27FC236}">
                <a16:creationId xmlns:a16="http://schemas.microsoft.com/office/drawing/2014/main" id="{EEAF2ABD-CCA0-6622-DEE4-31C4833DEBD9}"/>
              </a:ext>
            </a:extLst>
          </p:cNvPr>
          <p:cNvSpPr/>
          <p:nvPr/>
        </p:nvSpPr>
        <p:spPr bwMode="auto">
          <a:xfrm>
            <a:off x="6899200" y="4478839"/>
            <a:ext cx="1018696" cy="1231360"/>
          </a:xfrm>
          <a:prstGeom prst="rect">
            <a:avLst/>
          </a:pr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99" name="Freeform: Shape 41">
            <a:extLst>
              <a:ext uri="{FF2B5EF4-FFF2-40B4-BE49-F238E27FC236}">
                <a16:creationId xmlns:a16="http://schemas.microsoft.com/office/drawing/2014/main" id="{0B669A1F-1F0E-836E-A5D2-238903FD8E39}"/>
              </a:ext>
            </a:extLst>
          </p:cNvPr>
          <p:cNvSpPr/>
          <p:nvPr/>
        </p:nvSpPr>
        <p:spPr bwMode="auto">
          <a:xfrm>
            <a:off x="6788578" y="4261647"/>
            <a:ext cx="1159909" cy="688432"/>
          </a:xfrm>
          <a:custGeom>
            <a:avLst/>
            <a:gdLst>
              <a:gd name="connsiteX0" fmla="*/ 199015 w 2151417"/>
              <a:gd name="connsiteY0" fmla="*/ 0 h 1466600"/>
              <a:gd name="connsiteX1" fmla="*/ 1952402 w 2151417"/>
              <a:gd name="connsiteY1" fmla="*/ 0 h 1466600"/>
              <a:gd name="connsiteX2" fmla="*/ 2151417 w 2151417"/>
              <a:gd name="connsiteY2" fmla="*/ 199015 h 1466600"/>
              <a:gd name="connsiteX3" fmla="*/ 2151417 w 2151417"/>
              <a:gd name="connsiteY3" fmla="*/ 1466600 h 1466600"/>
              <a:gd name="connsiteX4" fmla="*/ 0 w 2151417"/>
              <a:gd name="connsiteY4" fmla="*/ 1028079 h 1466600"/>
              <a:gd name="connsiteX5" fmla="*/ 0 w 2151417"/>
              <a:gd name="connsiteY5" fmla="*/ 199015 h 1466600"/>
              <a:gd name="connsiteX6" fmla="*/ 199015 w 2151417"/>
              <a:gd name="connsiteY6" fmla="*/ 0 h 14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1466600">
                <a:moveTo>
                  <a:pt x="199015" y="0"/>
                </a:moveTo>
                <a:lnTo>
                  <a:pt x="1952402" y="0"/>
                </a:lnTo>
                <a:cubicBezTo>
                  <a:pt x="2062315" y="0"/>
                  <a:pt x="2151417" y="89102"/>
                  <a:pt x="2151417" y="199015"/>
                </a:cubicBezTo>
                <a:lnTo>
                  <a:pt x="2151417" y="1466600"/>
                </a:lnTo>
                <a:lnTo>
                  <a:pt x="0" y="1028079"/>
                </a:lnTo>
                <a:lnTo>
                  <a:pt x="0" y="199015"/>
                </a:lnTo>
                <a:cubicBezTo>
                  <a:pt x="0" y="89102"/>
                  <a:pt x="89102" y="0"/>
                  <a:pt x="199015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0" name="Freeform: Shape 37">
            <a:extLst>
              <a:ext uri="{FF2B5EF4-FFF2-40B4-BE49-F238E27FC236}">
                <a16:creationId xmlns:a16="http://schemas.microsoft.com/office/drawing/2014/main" id="{A0107A64-6A69-8FF9-5769-864289A6297A}"/>
              </a:ext>
            </a:extLst>
          </p:cNvPr>
          <p:cNvSpPr/>
          <p:nvPr/>
        </p:nvSpPr>
        <p:spPr bwMode="auto">
          <a:xfrm>
            <a:off x="6788578" y="5134612"/>
            <a:ext cx="1159909" cy="1102700"/>
          </a:xfrm>
          <a:custGeom>
            <a:avLst/>
            <a:gdLst>
              <a:gd name="connsiteX0" fmla="*/ 0 w 2151417"/>
              <a:gd name="connsiteY0" fmla="*/ 0 h 2321052"/>
              <a:gd name="connsiteX1" fmla="*/ 2151417 w 2151417"/>
              <a:gd name="connsiteY1" fmla="*/ 438521 h 2321052"/>
              <a:gd name="connsiteX2" fmla="*/ 2151417 w 2151417"/>
              <a:gd name="connsiteY2" fmla="*/ 2096293 h 2321052"/>
              <a:gd name="connsiteX3" fmla="*/ 1926658 w 2151417"/>
              <a:gd name="connsiteY3" fmla="*/ 2321052 h 2321052"/>
              <a:gd name="connsiteX4" fmla="*/ 224759 w 2151417"/>
              <a:gd name="connsiteY4" fmla="*/ 2321052 h 2321052"/>
              <a:gd name="connsiteX5" fmla="*/ 0 w 2151417"/>
              <a:gd name="connsiteY5" fmla="*/ 2096293 h 2321052"/>
              <a:gd name="connsiteX6" fmla="*/ 0 w 2151417"/>
              <a:gd name="connsiteY6" fmla="*/ 0 h 232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2321052">
                <a:moveTo>
                  <a:pt x="0" y="0"/>
                </a:moveTo>
                <a:lnTo>
                  <a:pt x="2151417" y="438521"/>
                </a:lnTo>
                <a:lnTo>
                  <a:pt x="2151417" y="2096293"/>
                </a:lnTo>
                <a:cubicBezTo>
                  <a:pt x="2151417" y="2220424"/>
                  <a:pt x="2050789" y="2321052"/>
                  <a:pt x="1926658" y="2321052"/>
                </a:cubicBezTo>
                <a:lnTo>
                  <a:pt x="224759" y="2321052"/>
                </a:lnTo>
                <a:cubicBezTo>
                  <a:pt x="100628" y="2321052"/>
                  <a:pt x="0" y="2220424"/>
                  <a:pt x="0" y="20962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203200" dist="342900" dir="16200000" sx="88000" sy="88000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1" name="TextBox 47">
            <a:extLst>
              <a:ext uri="{FF2B5EF4-FFF2-40B4-BE49-F238E27FC236}">
                <a16:creationId xmlns:a16="http://schemas.microsoft.com/office/drawing/2014/main" id="{FDA7A5BA-8552-C4E3-7EC2-EE10D7733433}"/>
              </a:ext>
            </a:extLst>
          </p:cNvPr>
          <p:cNvSpPr txBox="1"/>
          <p:nvPr/>
        </p:nvSpPr>
        <p:spPr>
          <a:xfrm>
            <a:off x="6770553" y="4258031"/>
            <a:ext cx="117141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Kompozitní materiály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2" name="TextBox 48">
            <a:extLst>
              <a:ext uri="{FF2B5EF4-FFF2-40B4-BE49-F238E27FC236}">
                <a16:creationId xmlns:a16="http://schemas.microsoft.com/office/drawing/2014/main" id="{2F4B21D8-49A4-08B7-A664-14D74211B7D2}"/>
              </a:ext>
            </a:extLst>
          </p:cNvPr>
          <p:cNvSpPr txBox="1"/>
          <p:nvPr/>
        </p:nvSpPr>
        <p:spPr>
          <a:xfrm>
            <a:off x="6767884" y="5309460"/>
            <a:ext cx="1386392" cy="1069524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50" b="1" dirty="0">
                <a:latin typeface="Poppins"/>
                <a:cs typeface="Poppins"/>
              </a:rPr>
              <a:t>Použití</a:t>
            </a:r>
            <a:r>
              <a:rPr lang="en-US" sz="950" b="1" dirty="0">
                <a:latin typeface="Poppins"/>
                <a:cs typeface="Poppins"/>
              </a:rPr>
              <a:t>:</a:t>
            </a:r>
          </a:p>
          <a:p>
            <a:pPr>
              <a:defRPr/>
            </a:pPr>
            <a:r>
              <a:rPr lang="cs-CZ" sz="950" dirty="0">
                <a:latin typeface="Poppins"/>
                <a:cs typeface="Poppins"/>
              </a:rPr>
              <a:t>Zlepšení vlastností využitím karbonových či skelných vláken, skelného prášku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3" name="Rectangle 44">
            <a:extLst>
              <a:ext uri="{FF2B5EF4-FFF2-40B4-BE49-F238E27FC236}">
                <a16:creationId xmlns:a16="http://schemas.microsoft.com/office/drawing/2014/main" id="{5295AD2F-447B-4D04-378C-26B49E87EDD9}"/>
              </a:ext>
            </a:extLst>
          </p:cNvPr>
          <p:cNvSpPr/>
          <p:nvPr/>
        </p:nvSpPr>
        <p:spPr bwMode="auto">
          <a:xfrm>
            <a:off x="8169168" y="4476716"/>
            <a:ext cx="1018696" cy="1231360"/>
          </a:xfrm>
          <a:prstGeom prst="rect">
            <a:avLst/>
          </a:pr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4" name="Freeform: Shape 41">
            <a:extLst>
              <a:ext uri="{FF2B5EF4-FFF2-40B4-BE49-F238E27FC236}">
                <a16:creationId xmlns:a16="http://schemas.microsoft.com/office/drawing/2014/main" id="{430303A3-DCA5-AD30-1C51-9A995546369B}"/>
              </a:ext>
            </a:extLst>
          </p:cNvPr>
          <p:cNvSpPr/>
          <p:nvPr/>
        </p:nvSpPr>
        <p:spPr bwMode="auto">
          <a:xfrm>
            <a:off x="8058546" y="4259523"/>
            <a:ext cx="1159909" cy="688432"/>
          </a:xfrm>
          <a:custGeom>
            <a:avLst/>
            <a:gdLst>
              <a:gd name="connsiteX0" fmla="*/ 199015 w 2151417"/>
              <a:gd name="connsiteY0" fmla="*/ 0 h 1466600"/>
              <a:gd name="connsiteX1" fmla="*/ 1952402 w 2151417"/>
              <a:gd name="connsiteY1" fmla="*/ 0 h 1466600"/>
              <a:gd name="connsiteX2" fmla="*/ 2151417 w 2151417"/>
              <a:gd name="connsiteY2" fmla="*/ 199015 h 1466600"/>
              <a:gd name="connsiteX3" fmla="*/ 2151417 w 2151417"/>
              <a:gd name="connsiteY3" fmla="*/ 1466600 h 1466600"/>
              <a:gd name="connsiteX4" fmla="*/ 0 w 2151417"/>
              <a:gd name="connsiteY4" fmla="*/ 1028079 h 1466600"/>
              <a:gd name="connsiteX5" fmla="*/ 0 w 2151417"/>
              <a:gd name="connsiteY5" fmla="*/ 199015 h 1466600"/>
              <a:gd name="connsiteX6" fmla="*/ 199015 w 2151417"/>
              <a:gd name="connsiteY6" fmla="*/ 0 h 146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1466600">
                <a:moveTo>
                  <a:pt x="199015" y="0"/>
                </a:moveTo>
                <a:lnTo>
                  <a:pt x="1952402" y="0"/>
                </a:lnTo>
                <a:cubicBezTo>
                  <a:pt x="2062315" y="0"/>
                  <a:pt x="2151417" y="89102"/>
                  <a:pt x="2151417" y="199015"/>
                </a:cubicBezTo>
                <a:lnTo>
                  <a:pt x="2151417" y="1466600"/>
                </a:lnTo>
                <a:lnTo>
                  <a:pt x="0" y="1028079"/>
                </a:lnTo>
                <a:lnTo>
                  <a:pt x="0" y="199015"/>
                </a:lnTo>
                <a:cubicBezTo>
                  <a:pt x="0" y="89102"/>
                  <a:pt x="89102" y="0"/>
                  <a:pt x="199015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5" name="Freeform: Shape 37">
            <a:extLst>
              <a:ext uri="{FF2B5EF4-FFF2-40B4-BE49-F238E27FC236}">
                <a16:creationId xmlns:a16="http://schemas.microsoft.com/office/drawing/2014/main" id="{E9C34121-7963-0D3C-6116-1037A2CEB13B}"/>
              </a:ext>
            </a:extLst>
          </p:cNvPr>
          <p:cNvSpPr/>
          <p:nvPr/>
        </p:nvSpPr>
        <p:spPr bwMode="auto">
          <a:xfrm>
            <a:off x="8058546" y="5132489"/>
            <a:ext cx="1159909" cy="1097840"/>
          </a:xfrm>
          <a:custGeom>
            <a:avLst/>
            <a:gdLst>
              <a:gd name="connsiteX0" fmla="*/ 0 w 2151417"/>
              <a:gd name="connsiteY0" fmla="*/ 0 h 2321052"/>
              <a:gd name="connsiteX1" fmla="*/ 2151417 w 2151417"/>
              <a:gd name="connsiteY1" fmla="*/ 438521 h 2321052"/>
              <a:gd name="connsiteX2" fmla="*/ 2151417 w 2151417"/>
              <a:gd name="connsiteY2" fmla="*/ 2096293 h 2321052"/>
              <a:gd name="connsiteX3" fmla="*/ 1926658 w 2151417"/>
              <a:gd name="connsiteY3" fmla="*/ 2321052 h 2321052"/>
              <a:gd name="connsiteX4" fmla="*/ 224759 w 2151417"/>
              <a:gd name="connsiteY4" fmla="*/ 2321052 h 2321052"/>
              <a:gd name="connsiteX5" fmla="*/ 0 w 2151417"/>
              <a:gd name="connsiteY5" fmla="*/ 2096293 h 2321052"/>
              <a:gd name="connsiteX6" fmla="*/ 0 w 2151417"/>
              <a:gd name="connsiteY6" fmla="*/ 0 h 232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417" h="2321052">
                <a:moveTo>
                  <a:pt x="0" y="0"/>
                </a:moveTo>
                <a:lnTo>
                  <a:pt x="2151417" y="438521"/>
                </a:lnTo>
                <a:lnTo>
                  <a:pt x="2151417" y="2096293"/>
                </a:lnTo>
                <a:cubicBezTo>
                  <a:pt x="2151417" y="2220424"/>
                  <a:pt x="2050789" y="2321052"/>
                  <a:pt x="1926658" y="2321052"/>
                </a:cubicBezTo>
                <a:lnTo>
                  <a:pt x="224759" y="2321052"/>
                </a:lnTo>
                <a:cubicBezTo>
                  <a:pt x="100628" y="2321052"/>
                  <a:pt x="0" y="2220424"/>
                  <a:pt x="0" y="20962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203200" dist="342900" dir="16200000" sx="88000" sy="88000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6" name="TextBox 47">
            <a:extLst>
              <a:ext uri="{FF2B5EF4-FFF2-40B4-BE49-F238E27FC236}">
                <a16:creationId xmlns:a16="http://schemas.microsoft.com/office/drawing/2014/main" id="{BF41334B-42C0-FE17-5383-00D9D3E20225}"/>
              </a:ext>
            </a:extLst>
          </p:cNvPr>
          <p:cNvSpPr txBox="1"/>
          <p:nvPr/>
        </p:nvSpPr>
        <p:spPr>
          <a:xfrm>
            <a:off x="8004521" y="4255908"/>
            <a:ext cx="12614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chemeClr val="accent6"/>
                </a:solidFill>
                <a:latin typeface="Poppins"/>
                <a:cs typeface="Poppins"/>
              </a:rPr>
              <a:t>Slévárenství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7" name="TextBox 48">
            <a:extLst>
              <a:ext uri="{FF2B5EF4-FFF2-40B4-BE49-F238E27FC236}">
                <a16:creationId xmlns:a16="http://schemas.microsoft.com/office/drawing/2014/main" id="{B62D86DE-DC7A-2802-6609-F4AC7AC92380}"/>
              </a:ext>
            </a:extLst>
          </p:cNvPr>
          <p:cNvSpPr txBox="1"/>
          <p:nvPr/>
        </p:nvSpPr>
        <p:spPr>
          <a:xfrm>
            <a:off x="8046132" y="5373121"/>
            <a:ext cx="1218220" cy="923330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50" b="1" dirty="0">
                <a:latin typeface="Poppins"/>
                <a:cs typeface="Poppins"/>
              </a:rPr>
              <a:t>Použití</a:t>
            </a:r>
            <a:r>
              <a:rPr lang="en-US" sz="950" b="1" dirty="0">
                <a:latin typeface="Poppins"/>
                <a:cs typeface="Poppins"/>
              </a:rPr>
              <a:t>:</a:t>
            </a:r>
          </a:p>
          <a:p>
            <a:pPr lvl="0">
              <a:defRPr/>
            </a:pPr>
            <a:r>
              <a:rPr lang="cs-CZ" sz="950" dirty="0">
                <a:latin typeface="Poppins"/>
                <a:cs typeface="Poppins"/>
              </a:rPr>
              <a:t>vysoká přesnost,</a:t>
            </a:r>
          </a:p>
          <a:p>
            <a:pPr>
              <a:defRPr/>
            </a:pPr>
            <a:r>
              <a:rPr lang="cs-CZ" sz="950" dirty="0">
                <a:latin typeface="Poppins"/>
                <a:cs typeface="Poppins"/>
              </a:rPr>
              <a:t>modely pro přesné lití, lití do písku</a:t>
            </a:r>
          </a:p>
          <a:p>
            <a:pPr lvl="0">
              <a:defRPr/>
            </a:pPr>
            <a:endParaRPr lang="en-US" sz="950" dirty="0">
              <a:solidFill>
                <a:prstClr val="black"/>
              </a:solidFill>
              <a:latin typeface="Poppins"/>
              <a:cs typeface="Poppins"/>
            </a:endParaRPr>
          </a:p>
        </p:txBody>
      </p:sp>
      <p:sp>
        <p:nvSpPr>
          <p:cNvPr id="208" name="TextBox 33">
            <a:extLst>
              <a:ext uri="{FF2B5EF4-FFF2-40B4-BE49-F238E27FC236}">
                <a16:creationId xmlns:a16="http://schemas.microsoft.com/office/drawing/2014/main" id="{68F11C3C-8C5E-3CF3-7B38-B67DBED1871D}"/>
              </a:ext>
            </a:extLst>
          </p:cNvPr>
          <p:cNvSpPr txBox="1"/>
          <p:nvPr/>
        </p:nvSpPr>
        <p:spPr>
          <a:xfrm>
            <a:off x="2441672" y="4950363"/>
            <a:ext cx="1018696" cy="292388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dirty="0">
                <a:solidFill>
                  <a:schemeClr val="bg1"/>
                </a:solidFill>
                <a:latin typeface="Poppins"/>
                <a:cs typeface="Poppins"/>
              </a:rPr>
              <a:t>PA12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209" name="TextBox 33">
            <a:extLst>
              <a:ext uri="{FF2B5EF4-FFF2-40B4-BE49-F238E27FC236}">
                <a16:creationId xmlns:a16="http://schemas.microsoft.com/office/drawing/2014/main" id="{39F0705C-7426-1DD3-B301-BBF08B6FEE22}"/>
              </a:ext>
            </a:extLst>
          </p:cNvPr>
          <p:cNvSpPr txBox="1"/>
          <p:nvPr/>
        </p:nvSpPr>
        <p:spPr>
          <a:xfrm>
            <a:off x="3698694" y="4935505"/>
            <a:ext cx="1018696" cy="292388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PLA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210" name="TextBox 33">
            <a:extLst>
              <a:ext uri="{FF2B5EF4-FFF2-40B4-BE49-F238E27FC236}">
                <a16:creationId xmlns:a16="http://schemas.microsoft.com/office/drawing/2014/main" id="{4DC0E612-06FD-0C72-70F8-C8910D8498B7}"/>
              </a:ext>
            </a:extLst>
          </p:cNvPr>
          <p:cNvSpPr txBox="1"/>
          <p:nvPr/>
        </p:nvSpPr>
        <p:spPr>
          <a:xfrm>
            <a:off x="4980965" y="4932407"/>
            <a:ext cx="1018696" cy="292388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TPA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211" name="TextBox 33">
            <a:extLst>
              <a:ext uri="{FF2B5EF4-FFF2-40B4-BE49-F238E27FC236}">
                <a16:creationId xmlns:a16="http://schemas.microsoft.com/office/drawing/2014/main" id="{D0F3512D-0B8B-0BBF-D88A-E786C3AC1990}"/>
              </a:ext>
            </a:extLst>
          </p:cNvPr>
          <p:cNvSpPr txBox="1"/>
          <p:nvPr/>
        </p:nvSpPr>
        <p:spPr>
          <a:xfrm>
            <a:off x="6824222" y="4935505"/>
            <a:ext cx="1156696" cy="261610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algn="ctr">
              <a:defRPr/>
            </a:pPr>
            <a:r>
              <a:rPr lang="cs-CZ" dirty="0">
                <a:solidFill>
                  <a:schemeClr val="bg1"/>
                </a:solidFill>
                <a:latin typeface="Poppins"/>
                <a:cs typeface="Poppins"/>
              </a:rPr>
              <a:t>CF, GF, GB</a:t>
            </a:r>
            <a:endParaRPr lang="cs-CZ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212" name="TextBox 33">
            <a:extLst>
              <a:ext uri="{FF2B5EF4-FFF2-40B4-BE49-F238E27FC236}">
                <a16:creationId xmlns:a16="http://schemas.microsoft.com/office/drawing/2014/main" id="{352F0F9D-C447-ED18-111B-E2CBB207AFC7}"/>
              </a:ext>
            </a:extLst>
          </p:cNvPr>
          <p:cNvSpPr txBox="1"/>
          <p:nvPr/>
        </p:nvSpPr>
        <p:spPr>
          <a:xfrm>
            <a:off x="8046146" y="4897980"/>
            <a:ext cx="1240696" cy="261610"/>
          </a:xfrm>
          <a:prstGeom prst="rect">
            <a:avLst/>
          </a:prstGeom>
          <a:noFill/>
        </p:spPr>
        <p:txBody>
          <a:bodyPr wrap="square" lIns="91440" tIns="0" rIns="91440" bIns="45720" rtlCol="0" anchor="t">
            <a:spAutoFit/>
          </a:bodyPr>
          <a:lstStyle/>
          <a:p>
            <a:pPr algn="ctr">
              <a:defRPr/>
            </a:pPr>
            <a:r>
              <a:rPr lang="cs-CZ" dirty="0">
                <a:solidFill>
                  <a:schemeClr val="bg1"/>
                </a:solidFill>
                <a:latin typeface="Poppins"/>
                <a:cs typeface="Poppins"/>
              </a:rPr>
              <a:t>VOSK, PÍSEK</a:t>
            </a:r>
            <a:endParaRPr lang="cs-CZ">
              <a:solidFill>
                <a:schemeClr val="bg1"/>
              </a:solidFill>
              <a:highlight>
                <a:srgbClr val="FFFF00"/>
              </a:highlight>
              <a:latin typeface="Poppins"/>
              <a:cs typeface="Poppins"/>
            </a:endParaRPr>
          </a:p>
        </p:txBody>
      </p:sp>
      <p:sp>
        <p:nvSpPr>
          <p:cNvPr id="213" name="Text Placeholder 7">
            <a:extLst>
              <a:ext uri="{FF2B5EF4-FFF2-40B4-BE49-F238E27FC236}">
                <a16:creationId xmlns:a16="http://schemas.microsoft.com/office/drawing/2014/main" id="{E3F4F709-03BE-A16F-2E4C-864CD4FDBF7B}"/>
              </a:ext>
            </a:extLst>
          </p:cNvPr>
          <p:cNvSpPr txBox="1">
            <a:spLocks/>
          </p:cNvSpPr>
          <p:nvPr/>
        </p:nvSpPr>
        <p:spPr>
          <a:xfrm>
            <a:off x="3795051" y="3868100"/>
            <a:ext cx="2088233" cy="57964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cs-CZ" altLang="cs-CZ" sz="1800" dirty="0">
                <a:latin typeface="Poppins"/>
                <a:cs typeface="Poppins"/>
              </a:rPr>
              <a:t>Polymery</a:t>
            </a:r>
          </a:p>
          <a:p>
            <a:pPr marL="456565" indent="-456565" algn="just">
              <a:defRPr/>
            </a:pPr>
            <a:endParaRPr lang="cs-CZ" altLang="cs-CZ" sz="1800" dirty="0">
              <a:latin typeface="Poppins"/>
              <a:cs typeface="Poppins"/>
            </a:endParaRPr>
          </a:p>
          <a:p>
            <a:pPr marL="456565" indent="-456565" algn="just">
              <a:defRPr/>
            </a:pPr>
            <a:endParaRPr lang="cs-CZ" altLang="cs-CZ" sz="1200" dirty="0">
              <a:latin typeface="Poppins"/>
              <a:cs typeface="Poppins"/>
            </a:endParaRPr>
          </a:p>
        </p:txBody>
      </p:sp>
      <p:sp>
        <p:nvSpPr>
          <p:cNvPr id="214" name="Text Placeholder 7">
            <a:extLst>
              <a:ext uri="{FF2B5EF4-FFF2-40B4-BE49-F238E27FC236}">
                <a16:creationId xmlns:a16="http://schemas.microsoft.com/office/drawing/2014/main" id="{ABB6BE8F-CDC6-86CD-57B6-5913F5AF2004}"/>
              </a:ext>
            </a:extLst>
          </p:cNvPr>
          <p:cNvSpPr txBox="1">
            <a:spLocks/>
          </p:cNvSpPr>
          <p:nvPr/>
        </p:nvSpPr>
        <p:spPr>
          <a:xfrm>
            <a:off x="7103704" y="3867558"/>
            <a:ext cx="2088233" cy="579644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cs-CZ" altLang="cs-CZ" sz="1800" dirty="0">
                <a:latin typeface="Poppins"/>
                <a:cs typeface="Poppins"/>
              </a:rPr>
              <a:t>Další materiály</a:t>
            </a:r>
          </a:p>
          <a:p>
            <a:pPr algn="just">
              <a:defRPr/>
            </a:pPr>
            <a:endParaRPr lang="cs-CZ" altLang="cs-CZ" sz="1800" dirty="0">
              <a:latin typeface="Poppins"/>
              <a:cs typeface="Poppins"/>
            </a:endParaRPr>
          </a:p>
          <a:p>
            <a:pPr algn="just">
              <a:defRPr/>
            </a:pPr>
            <a:endParaRPr lang="cs-CZ" altLang="cs-CZ" sz="1200" dirty="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373139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19F5EEC-F823-91EB-FEFA-141501810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024" y="2800879"/>
            <a:ext cx="9290050" cy="1895408"/>
          </a:xfrm>
        </p:spPr>
        <p:txBody>
          <a:bodyPr>
            <a:normAutofit fontScale="90000"/>
          </a:bodyPr>
          <a:lstStyle/>
          <a:p>
            <a:r>
              <a:rPr lang="cs-CZ" sz="1600" b="1" dirty="0">
                <a:latin typeface="Poppins" panose="00000500000000000000" pitchFamily="2" charset="-18"/>
                <a:cs typeface="Poppins" panose="00000500000000000000" pitchFamily="2" charset="-18"/>
              </a:rPr>
              <a:t>Petr Pačes</a:t>
            </a:r>
            <a:br>
              <a:rPr lang="cs-CZ" sz="1600" b="1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cs-CZ" sz="1600" b="1" dirty="0">
                <a:latin typeface="Poppins" panose="00000500000000000000" pitchFamily="2" charset="-18"/>
                <a:cs typeface="Poppins" panose="00000500000000000000" pitchFamily="2" charset="-18"/>
              </a:rPr>
              <a:t>Digital </a:t>
            </a:r>
            <a:r>
              <a:rPr lang="cs-CZ" sz="1600" b="1" dirty="0" err="1">
                <a:latin typeface="Poppins" panose="00000500000000000000" pitchFamily="2" charset="-18"/>
                <a:cs typeface="Poppins" panose="00000500000000000000" pitchFamily="2" charset="-18"/>
              </a:rPr>
              <a:t>inovation</a:t>
            </a:r>
            <a:r>
              <a:rPr lang="cs-CZ" sz="1600" b="1" dirty="0">
                <a:latin typeface="Poppins" panose="00000500000000000000" pitchFamily="2" charset="-18"/>
                <a:cs typeface="Poppins" panose="00000500000000000000" pitchFamily="2" charset="-18"/>
              </a:rPr>
              <a:t> Manager</a:t>
            </a:r>
            <a:br>
              <a:rPr lang="cs-CZ" sz="1600" b="1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b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cs-CZ" sz="1600" dirty="0">
                <a:solidFill>
                  <a:schemeClr val="accent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tel.: </a:t>
            </a:r>
            <a:r>
              <a:rPr lang="cs-CZ" sz="1600" b="0" i="0" dirty="0">
                <a:solidFill>
                  <a:schemeClr val="accent2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+420 775 203 115</a:t>
            </a:r>
            <a:br>
              <a:rPr lang="cs-CZ" sz="1600" b="0" i="0" dirty="0">
                <a:solidFill>
                  <a:schemeClr val="accent2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cs-CZ" sz="1600" b="0" i="0" dirty="0">
                <a:solidFill>
                  <a:schemeClr val="accent2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email: pacess</a:t>
            </a:r>
            <a:r>
              <a:rPr lang="cs-CZ" sz="1600" dirty="0">
                <a:solidFill>
                  <a:schemeClr val="accent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@s-ic.cz</a:t>
            </a:r>
            <a:b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b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  <a:t>Inovační centrum</a:t>
            </a:r>
            <a:b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  <a:t>Za Radnicí 993</a:t>
            </a:r>
            <a:br>
              <a:rPr lang="cs-CZ" sz="16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cs-CZ" sz="1600" b="0" i="0" dirty="0">
                <a:solidFill>
                  <a:srgbClr val="1F1F1F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252 41 Dolní Břežany</a:t>
            </a:r>
            <a:br>
              <a:rPr lang="cs-CZ" sz="1600" b="0" i="0" dirty="0">
                <a:solidFill>
                  <a:srgbClr val="1F1F1F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cs-CZ" sz="1600" b="0" i="0" dirty="0">
                <a:solidFill>
                  <a:srgbClr val="1F1F1F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www.brain4industry.cz</a:t>
            </a:r>
            <a:br>
              <a:rPr lang="cs-CZ" sz="900" b="0" i="0" dirty="0">
                <a:solidFill>
                  <a:srgbClr val="1F1F1F"/>
                </a:solidFill>
                <a:effectLst/>
                <a:latin typeface="Google Sans"/>
              </a:rPr>
            </a:br>
            <a:endParaRPr lang="cs-CZ" sz="1400" dirty="0"/>
          </a:p>
        </p:txBody>
      </p:sp>
      <p:sp>
        <p:nvSpPr>
          <p:cNvPr id="4" name="Google Shape;134;g206b3086aa0_0_21">
            <a:extLst>
              <a:ext uri="{FF2B5EF4-FFF2-40B4-BE49-F238E27FC236}">
                <a16:creationId xmlns:a16="http://schemas.microsoft.com/office/drawing/2014/main" id="{68424BCA-3BE6-7097-43B9-BAC1B4DF6272}"/>
              </a:ext>
            </a:extLst>
          </p:cNvPr>
          <p:cNvSpPr txBox="1">
            <a:spLocks/>
          </p:cNvSpPr>
          <p:nvPr/>
        </p:nvSpPr>
        <p:spPr>
          <a:xfrm>
            <a:off x="1451024" y="2015230"/>
            <a:ext cx="9290100" cy="49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400" b="1" dirty="0"/>
              <a:t>Kontakt na obchod</a:t>
            </a:r>
            <a:endParaRPr lang="cs-CZ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06b3086aa0_0_21"/>
          <p:cNvSpPr txBox="1">
            <a:spLocks noGrp="1"/>
          </p:cNvSpPr>
          <p:nvPr>
            <p:ph type="body" idx="1"/>
          </p:nvPr>
        </p:nvSpPr>
        <p:spPr>
          <a:xfrm>
            <a:off x="1450975" y="2020902"/>
            <a:ext cx="9290100" cy="120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cs-CZ" sz="1600" dirty="0"/>
              <a:t>Jsme konsorcium výzkumných ústavů, špičkových vědeckých institucí a technologických firem, které pomáhá malým a středním podnikům v rámci jejich procesů využívat </a:t>
            </a:r>
            <a:r>
              <a:rPr lang="cs-CZ" sz="1600" b="1" dirty="0"/>
              <a:t>inovativní digitální řešení </a:t>
            </a:r>
            <a:r>
              <a:rPr lang="cs-CZ" sz="1600" dirty="0"/>
              <a:t>a </a:t>
            </a:r>
            <a:r>
              <a:rPr lang="cs-CZ" sz="1600" b="1" dirty="0"/>
              <a:t>aditivní produkční </a:t>
            </a:r>
            <a:r>
              <a:rPr lang="cs-CZ" sz="1600" dirty="0"/>
              <a:t>systémy s jedinečnou kvalitou a nízkými náklady. Současně </a:t>
            </a:r>
            <a:r>
              <a:rPr lang="cs-CZ" sz="1600" b="1" dirty="0"/>
              <a:t>umožňuje vědeckým institucím </a:t>
            </a:r>
            <a:r>
              <a:rPr lang="cs-CZ" sz="1600" dirty="0"/>
              <a:t>spolupracovat na nových projektech využívajících jejich </a:t>
            </a:r>
            <a:r>
              <a:rPr lang="cs-CZ" sz="1600" b="1" dirty="0"/>
              <a:t>aplikovaný výzkum a vývoj</a:t>
            </a:r>
            <a:r>
              <a:rPr lang="cs-CZ" sz="1600" dirty="0"/>
              <a:t>. Klademe velký důraz na udržitelnost výrobních procesů a naše služby pokrývají celý procesní řetězec.</a:t>
            </a:r>
          </a:p>
        </p:txBody>
      </p:sp>
      <p:sp>
        <p:nvSpPr>
          <p:cNvPr id="134" name="Google Shape;134;g206b3086aa0_0_21"/>
          <p:cNvSpPr txBox="1">
            <a:spLocks noGrp="1"/>
          </p:cNvSpPr>
          <p:nvPr>
            <p:ph type="title" idx="4294967295"/>
          </p:nvPr>
        </p:nvSpPr>
        <p:spPr>
          <a:xfrm>
            <a:off x="1450974" y="800100"/>
            <a:ext cx="92901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cs-CZ" sz="3600" b="1" dirty="0"/>
              <a:t>Představení Brain4Industry (B4I)</a:t>
            </a:r>
            <a:endParaRPr sz="36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FFE561A-2A12-DC55-F831-9DF2B7B2B3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783" y="3633238"/>
            <a:ext cx="9967817" cy="879531"/>
          </a:xfrm>
          <a:prstGeom prst="rect">
            <a:avLst/>
          </a:prstGeom>
        </p:spPr>
      </p:pic>
      <p:sp>
        <p:nvSpPr>
          <p:cNvPr id="3" name="Google Shape;133;g206b3086aa0_0_21">
            <a:extLst>
              <a:ext uri="{FF2B5EF4-FFF2-40B4-BE49-F238E27FC236}">
                <a16:creationId xmlns:a16="http://schemas.microsoft.com/office/drawing/2014/main" id="{08D2AAA6-C67E-FC78-F369-702B7B6D76AB}"/>
              </a:ext>
            </a:extLst>
          </p:cNvPr>
          <p:cNvSpPr txBox="1">
            <a:spLocks/>
          </p:cNvSpPr>
          <p:nvPr/>
        </p:nvSpPr>
        <p:spPr>
          <a:xfrm>
            <a:off x="1450974" y="4384753"/>
            <a:ext cx="8762874" cy="1970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endParaRPr lang="cs-CZ" sz="1400" dirty="0">
              <a:solidFill>
                <a:srgbClr val="000000"/>
              </a:solidFill>
              <a:latin typeface="Poppins" panose="00000500000000000000" pitchFamily="2" charset="-18"/>
              <a:ea typeface="Times New Roman" panose="02020603050405020304" pitchFamily="18" charset="0"/>
              <a:cs typeface="Poppins" panose="00000500000000000000" pitchFamily="2" charset="-18"/>
            </a:endParaRPr>
          </a:p>
          <a:p>
            <a:pPr marL="0" indent="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endParaRPr lang="cs-CZ" sz="1400" b="1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indent="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4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Proč vzniklo Brain4Industry?</a:t>
            </a:r>
          </a:p>
          <a:p>
            <a:pPr marL="285750" indent="-28575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</a:pPr>
            <a:r>
              <a:rPr lang="cs-CZ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FZÚ - Rostoucí spolupráce s průmyslem</a:t>
            </a:r>
          </a:p>
          <a:p>
            <a:pPr marL="285750" indent="-28575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</a:pPr>
            <a:r>
              <a:rPr lang="cs-CZ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Digitalizace – nezbytný předpoklad pro technologický rozvoj firem v ČR pro zvýšení konkurenceschopnosti</a:t>
            </a:r>
          </a:p>
          <a:p>
            <a:pPr marL="285750" indent="-28575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</a:pPr>
            <a:r>
              <a:rPr lang="cs-CZ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Přirozený proces řízený potřebou ze strany MSP,</a:t>
            </a:r>
          </a:p>
          <a:p>
            <a:pPr marL="285750" indent="-28575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</a:pPr>
            <a:r>
              <a:rPr lang="cs-CZ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Velice obtížné hledání kvalitních nezávislých expertních služeb</a:t>
            </a:r>
          </a:p>
          <a:p>
            <a:pPr marL="0" indent="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endParaRPr lang="cs-CZ" sz="14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indent="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endParaRPr lang="cs-CZ" sz="14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AEEDDA-9C90-B25D-93A6-1C5ACA283474}"/>
              </a:ext>
            </a:extLst>
          </p:cNvPr>
          <p:cNvSpPr txBox="1"/>
          <p:nvPr/>
        </p:nvSpPr>
        <p:spPr>
          <a:xfrm>
            <a:off x="1380744" y="4348557"/>
            <a:ext cx="10811256" cy="3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400" dirty="0">
                <a:solidFill>
                  <a:srgbClr val="000000"/>
                </a:solidFill>
                <a:latin typeface="Poppins" panose="00000500000000000000" pitchFamily="2" charset="-18"/>
                <a:ea typeface="Times New Roman" panose="02020603050405020304" pitchFamily="18" charset="0"/>
                <a:cs typeface="Poppins" panose="00000500000000000000" pitchFamily="2" charset="-18"/>
              </a:rPr>
              <a:t>Vytváříme most mezi inovativními myšlenkami a praktickou implementací otevírající dveře k nové éře výroby.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5EC7FD5-ADE2-1B94-78C4-2E72AEF86121}"/>
              </a:ext>
            </a:extLst>
          </p:cNvPr>
          <p:cNvSpPr txBox="1"/>
          <p:nvPr/>
        </p:nvSpPr>
        <p:spPr>
          <a:xfrm>
            <a:off x="863600" y="676603"/>
            <a:ext cx="1082515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46">
              <a:lnSpc>
                <a:spcPct val="115000"/>
              </a:lnSpc>
              <a:spcBef>
                <a:spcPts val="600"/>
              </a:spcBef>
            </a:pPr>
            <a:r>
              <a:rPr lang="cs-CZ" sz="2666" dirty="0">
                <a:solidFill>
                  <a:srgbClr val="AB208E"/>
                </a:solidFill>
                <a:latin typeface="Poppins ExtraBold"/>
              </a:rPr>
              <a:t>MOŽNOSTI SPOLUPRÁCE</a:t>
            </a:r>
          </a:p>
          <a:p>
            <a:pPr algn="just" defTabSz="914446">
              <a:lnSpc>
                <a:spcPct val="115000"/>
              </a:lnSpc>
              <a:spcBef>
                <a:spcPts val="600"/>
              </a:spcBef>
            </a:pPr>
            <a:endParaRPr lang="cs-CZ" b="1" dirty="0">
              <a:latin typeface="Poppins" pitchFamily="2" charset="0"/>
              <a:ea typeface="Calibri" panose="020F0502020204030204" pitchFamily="34" charset="0"/>
              <a:cs typeface="Poppins" pitchFamily="2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772919F-18C2-BFA0-13E9-23472BE613ED}"/>
              </a:ext>
            </a:extLst>
          </p:cNvPr>
          <p:cNvSpPr txBox="1"/>
          <p:nvPr/>
        </p:nvSpPr>
        <p:spPr>
          <a:xfrm>
            <a:off x="705352" y="3998895"/>
            <a:ext cx="37879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/>
            <a:r>
              <a:rPr lang="cs-CZ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KOMERČNÍ SPOLUPRÁCE</a:t>
            </a:r>
          </a:p>
          <a:p>
            <a:pPr defTabSz="914446"/>
            <a:endParaRPr lang="cs-CZ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46"/>
            <a:r>
              <a:rPr lang="cs-CZ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GRANTOVÁ SPOLUPRÁCE</a:t>
            </a:r>
          </a:p>
          <a:p>
            <a:pPr defTabSz="914446"/>
            <a:endParaRPr lang="cs-CZ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46"/>
            <a:r>
              <a:rPr lang="cs-CZ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MINIMIS</a:t>
            </a:r>
          </a:p>
          <a:p>
            <a:pPr defTabSz="914446"/>
            <a:endParaRPr lang="cs-CZ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D9E55EC8-5ABF-43FC-BEFF-BFFA2402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2128" r="6359" b="6454"/>
          <a:stretch/>
        </p:blipFill>
        <p:spPr>
          <a:xfrm>
            <a:off x="730928" y="1474111"/>
            <a:ext cx="9511290" cy="47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5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6b3086aa0_0_21"/>
          <p:cNvSpPr txBox="1">
            <a:spLocks noGrp="1"/>
          </p:cNvSpPr>
          <p:nvPr>
            <p:ph type="title" idx="4294967295"/>
          </p:nvPr>
        </p:nvSpPr>
        <p:spPr>
          <a:xfrm>
            <a:off x="945893" y="143918"/>
            <a:ext cx="92901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</a:pPr>
            <a:r>
              <a:rPr lang="cs-CZ" sz="2600" kern="1200" dirty="0">
                <a:solidFill>
                  <a:srgbClr val="AB208E"/>
                </a:solidFill>
                <a:latin typeface="Poppins ExtraBold"/>
                <a:ea typeface="+mn-ea"/>
                <a:cs typeface="+mn-cs"/>
              </a:rPr>
              <a:t>SLUŽBY</a:t>
            </a:r>
            <a:endParaRPr sz="2600" dirty="0"/>
          </a:p>
        </p:txBody>
      </p:sp>
      <p:sp>
        <p:nvSpPr>
          <p:cNvPr id="7" name="Google Shape;133;g206b3086aa0_0_21">
            <a:extLst>
              <a:ext uri="{FF2B5EF4-FFF2-40B4-BE49-F238E27FC236}">
                <a16:creationId xmlns:a16="http://schemas.microsoft.com/office/drawing/2014/main" id="{6D40AA52-2454-F6EC-C8A0-369318281483}"/>
              </a:ext>
            </a:extLst>
          </p:cNvPr>
          <p:cNvSpPr txBox="1">
            <a:spLocks/>
          </p:cNvSpPr>
          <p:nvPr/>
        </p:nvSpPr>
        <p:spPr>
          <a:xfrm>
            <a:off x="7978994" y="2127358"/>
            <a:ext cx="2227795" cy="66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cs-CZ" sz="1600" b="1" dirty="0">
                <a:solidFill>
                  <a:schemeClr val="bg1"/>
                </a:solidFill>
              </a:rPr>
              <a:t>Poradenství 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cs-CZ" sz="1600" b="1" dirty="0">
                <a:solidFill>
                  <a:schemeClr val="bg1"/>
                </a:solidFill>
              </a:rPr>
              <a:t>a vzdělávání</a:t>
            </a:r>
          </a:p>
          <a:p>
            <a:pPr marL="179999" indent="-179999" algn="ctr">
              <a:lnSpc>
                <a:spcPct val="115000"/>
              </a:lnSpc>
              <a:spcBef>
                <a:spcPts val="0"/>
              </a:spcBef>
            </a:pP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8" name="Google Shape;133;g206b3086aa0_0_21">
            <a:extLst>
              <a:ext uri="{FF2B5EF4-FFF2-40B4-BE49-F238E27FC236}">
                <a16:creationId xmlns:a16="http://schemas.microsoft.com/office/drawing/2014/main" id="{0B32BE9E-7ED9-BEEE-F055-3FBE3BF7904F}"/>
              </a:ext>
            </a:extLst>
          </p:cNvPr>
          <p:cNvSpPr txBox="1">
            <a:spLocks/>
          </p:cNvSpPr>
          <p:nvPr/>
        </p:nvSpPr>
        <p:spPr>
          <a:xfrm>
            <a:off x="4429920" y="2127358"/>
            <a:ext cx="3108649" cy="66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cs-CZ" sz="1300" b="1" dirty="0">
                <a:solidFill>
                  <a:schemeClr val="bg1"/>
                </a:solidFill>
              </a:rPr>
              <a:t>AM výzkum a vývoj produktu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cs-CZ" sz="1300" b="1" dirty="0">
                <a:solidFill>
                  <a:schemeClr val="bg1"/>
                </a:solidFill>
              </a:rPr>
              <a:t>a výrobních technologií</a:t>
            </a:r>
            <a:endParaRPr lang="cs-CZ" sz="13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02949F8-0F0B-68C4-93CC-D80DFA12698E}"/>
              </a:ext>
            </a:extLst>
          </p:cNvPr>
          <p:cNvSpPr txBox="1"/>
          <p:nvPr/>
        </p:nvSpPr>
        <p:spPr>
          <a:xfrm>
            <a:off x="1732786" y="1550669"/>
            <a:ext cx="1360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/>
                </a:solidFill>
              </a:rPr>
              <a:t>Digitalizace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4168497-4A12-CC15-27EF-D47A4B7F089B}"/>
              </a:ext>
            </a:extLst>
          </p:cNvPr>
          <p:cNvSpPr txBox="1"/>
          <p:nvPr/>
        </p:nvSpPr>
        <p:spPr>
          <a:xfrm>
            <a:off x="3930790" y="1184729"/>
            <a:ext cx="22381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/>
                </a:solidFill>
              </a:rPr>
              <a:t>AM (3D tisk) výzkum a vývoj produktu a výrobních technologií</a:t>
            </a:r>
          </a:p>
          <a:p>
            <a:r>
              <a:rPr lang="cs-CZ" sz="1400" b="1" dirty="0">
                <a:solidFill>
                  <a:schemeClr val="tx1"/>
                </a:solidFill>
              </a:rPr>
              <a:t>          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F910B44-3EB7-AF2C-7F61-A49194F52D79}"/>
              </a:ext>
            </a:extLst>
          </p:cNvPr>
          <p:cNvSpPr txBox="1"/>
          <p:nvPr/>
        </p:nvSpPr>
        <p:spPr>
          <a:xfrm>
            <a:off x="6191640" y="1547007"/>
            <a:ext cx="1715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tx1"/>
                </a:solidFill>
              </a:rPr>
              <a:t>Laser Technology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944006B-41E1-656C-D443-6B9BB56126B7}"/>
              </a:ext>
            </a:extLst>
          </p:cNvPr>
          <p:cNvSpPr txBox="1"/>
          <p:nvPr/>
        </p:nvSpPr>
        <p:spPr>
          <a:xfrm>
            <a:off x="8006099" y="1545058"/>
            <a:ext cx="3364477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cs-CZ" b="1" dirty="0">
                <a:solidFill>
                  <a:schemeClr val="tx1"/>
                </a:solidFill>
              </a:rPr>
              <a:t>Vzdělávací akademie a poradenství</a:t>
            </a:r>
            <a:endParaRPr lang="cs-CZ" sz="1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igitalizace sníží náklady až o třetinu | Algotech">
            <a:extLst>
              <a:ext uri="{FF2B5EF4-FFF2-40B4-BE49-F238E27FC236}">
                <a16:creationId xmlns:a16="http://schemas.microsoft.com/office/drawing/2014/main" id="{D3223FAE-7802-9431-8849-0D0971B8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2" y="1945642"/>
            <a:ext cx="281932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ST Awards Nearly $4 Million to Support Metals-Based Additive  Manufacturing | NIST">
            <a:extLst>
              <a:ext uri="{FF2B5EF4-FFF2-40B4-BE49-F238E27FC236}">
                <a16:creationId xmlns:a16="http://schemas.microsoft.com/office/drawing/2014/main" id="{FA79DDFA-EFC8-B91D-F612-7B8EEF01A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75" y="1945642"/>
            <a:ext cx="2576436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ser Technology - IPS Lasers">
            <a:extLst>
              <a:ext uri="{FF2B5EF4-FFF2-40B4-BE49-F238E27FC236}">
                <a16:creationId xmlns:a16="http://schemas.microsoft.com/office/drawing/2014/main" id="{16DED841-2984-916A-8DF2-F744BD564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45" y="1945642"/>
            <a:ext cx="180935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radenství ve vzdělávání Gradua">
            <a:extLst>
              <a:ext uri="{FF2B5EF4-FFF2-40B4-BE49-F238E27FC236}">
                <a16:creationId xmlns:a16="http://schemas.microsoft.com/office/drawing/2014/main" id="{601BC9E1-0E7D-82C7-8CAD-1E293BB89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31" y="1945642"/>
            <a:ext cx="323681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6FA7614-16AF-9E25-D4E6-7E3862071B52}"/>
              </a:ext>
            </a:extLst>
          </p:cNvPr>
          <p:cNvSpPr/>
          <p:nvPr/>
        </p:nvSpPr>
        <p:spPr>
          <a:xfrm>
            <a:off x="788356" y="3932715"/>
            <a:ext cx="2819329" cy="163199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cs-CZ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A1F6E15-5536-C246-2B32-2D0C0D34AE47}"/>
              </a:ext>
            </a:extLst>
          </p:cNvPr>
          <p:cNvSpPr/>
          <p:nvPr/>
        </p:nvSpPr>
        <p:spPr>
          <a:xfrm>
            <a:off x="8086495" y="3932716"/>
            <a:ext cx="3220250" cy="16319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cs-CZ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4B57AD-7F76-F175-584C-E8CBD9A2B343}"/>
              </a:ext>
            </a:extLst>
          </p:cNvPr>
          <p:cNvSpPr/>
          <p:nvPr/>
        </p:nvSpPr>
        <p:spPr>
          <a:xfrm>
            <a:off x="3698553" y="3932716"/>
            <a:ext cx="4307546" cy="16319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cs-CZ">
              <a:solidFill>
                <a:srgbClr val="03A4E5"/>
              </a:solidFill>
              <a:latin typeface="Arial"/>
            </a:endParaRPr>
          </a:p>
        </p:txBody>
      </p:sp>
      <p:sp>
        <p:nvSpPr>
          <p:cNvPr id="10" name="Google Shape;133;g206b3086aa0_0_21">
            <a:extLst>
              <a:ext uri="{FF2B5EF4-FFF2-40B4-BE49-F238E27FC236}">
                <a16:creationId xmlns:a16="http://schemas.microsoft.com/office/drawing/2014/main" id="{A2B5139D-2E46-AD2D-607D-B1B6828883A9}"/>
              </a:ext>
            </a:extLst>
          </p:cNvPr>
          <p:cNvSpPr txBox="1">
            <a:spLocks/>
          </p:cNvSpPr>
          <p:nvPr/>
        </p:nvSpPr>
        <p:spPr>
          <a:xfrm>
            <a:off x="728478" y="4058222"/>
            <a:ext cx="2910197" cy="155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Integrace digitalizačních technologií </a:t>
            </a: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(sběr a zpracování dat, </a:t>
            </a: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datová integrace, využít AI, AM, …) </a:t>
            </a:r>
            <a:br>
              <a:rPr lang="cs-CZ" sz="1600" dirty="0">
                <a:solidFill>
                  <a:srgbClr val="FFFFFF"/>
                </a:solidFill>
              </a:rPr>
            </a:br>
            <a:endParaRPr lang="cs-CZ" sz="1600" dirty="0">
              <a:solidFill>
                <a:srgbClr val="FFFFFF"/>
              </a:solidFill>
            </a:endParaRP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Architektura digitalizace</a:t>
            </a: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endParaRPr lang="cs-CZ" sz="1600" dirty="0">
              <a:solidFill>
                <a:srgbClr val="FFFFFF"/>
              </a:solidFill>
            </a:endParaRP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 err="1">
                <a:solidFill>
                  <a:srgbClr val="FFFFFF"/>
                </a:solidFill>
              </a:rPr>
              <a:t>Proof</a:t>
            </a: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sz="1600" dirty="0" err="1">
                <a:solidFill>
                  <a:srgbClr val="FFFFFF"/>
                </a:solidFill>
              </a:rPr>
              <a:t>of</a:t>
            </a: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sz="1600" dirty="0" err="1">
                <a:solidFill>
                  <a:srgbClr val="FFFFFF"/>
                </a:solidFill>
              </a:rPr>
              <a:t>concept</a:t>
            </a:r>
            <a:r>
              <a:rPr lang="cs-CZ" sz="1600" dirty="0">
                <a:solidFill>
                  <a:srgbClr val="FFFFFF"/>
                </a:solidFill>
              </a:rPr>
              <a:t>, </a:t>
            </a: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Test </a:t>
            </a:r>
            <a:r>
              <a:rPr lang="cs-CZ" sz="1600" dirty="0" err="1">
                <a:solidFill>
                  <a:srgbClr val="FFFFFF"/>
                </a:solidFill>
              </a:rPr>
              <a:t>before</a:t>
            </a:r>
            <a:r>
              <a:rPr lang="cs-CZ" sz="1600" dirty="0">
                <a:solidFill>
                  <a:srgbClr val="FFFFFF"/>
                </a:solidFill>
              </a:rPr>
              <a:t> Invest řešení</a:t>
            </a:r>
          </a:p>
        </p:txBody>
      </p:sp>
      <p:sp>
        <p:nvSpPr>
          <p:cNvPr id="11" name="Google Shape;133;g206b3086aa0_0_21">
            <a:extLst>
              <a:ext uri="{FF2B5EF4-FFF2-40B4-BE49-F238E27FC236}">
                <a16:creationId xmlns:a16="http://schemas.microsoft.com/office/drawing/2014/main" id="{BF9C8C48-BF81-211D-DBA2-D9D9DF364A65}"/>
              </a:ext>
            </a:extLst>
          </p:cNvPr>
          <p:cNvSpPr txBox="1">
            <a:spLocks/>
          </p:cNvSpPr>
          <p:nvPr/>
        </p:nvSpPr>
        <p:spPr>
          <a:xfrm>
            <a:off x="3881461" y="4242422"/>
            <a:ext cx="3931257" cy="14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200" dirty="0">
                <a:solidFill>
                  <a:srgbClr val="FFFFFF"/>
                </a:solidFill>
              </a:rPr>
              <a:t>Zaměření na životní cyklus produktu - vývoj, design, výroba, servis, údržba, náhradní díly s cílem minimalizovat výrobní náklady, zvýšit kvalitu součástek a zvýšit úroveň udržitelnosti.</a:t>
            </a:r>
          </a:p>
        </p:txBody>
      </p:sp>
      <p:sp>
        <p:nvSpPr>
          <p:cNvPr id="12" name="Google Shape;133;g206b3086aa0_0_21">
            <a:extLst>
              <a:ext uri="{FF2B5EF4-FFF2-40B4-BE49-F238E27FC236}">
                <a16:creationId xmlns:a16="http://schemas.microsoft.com/office/drawing/2014/main" id="{7C9E6F92-56B0-9CD7-059A-7636AF741AF1}"/>
              </a:ext>
            </a:extLst>
          </p:cNvPr>
          <p:cNvSpPr txBox="1">
            <a:spLocks/>
          </p:cNvSpPr>
          <p:nvPr/>
        </p:nvSpPr>
        <p:spPr>
          <a:xfrm>
            <a:off x="8221846" y="4085101"/>
            <a:ext cx="2949547" cy="14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Vzdělávání v oblastech digitalizace,</a:t>
            </a: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nových technologií, nových produktů a Soft </a:t>
            </a:r>
            <a:r>
              <a:rPr lang="cs-CZ" sz="1600" dirty="0" err="1">
                <a:solidFill>
                  <a:srgbClr val="FFFFFF"/>
                </a:solidFill>
              </a:rPr>
              <a:t>skills</a:t>
            </a:r>
            <a:endParaRPr lang="cs-CZ" sz="1600" dirty="0">
              <a:solidFill>
                <a:srgbClr val="FFFFFF"/>
              </a:solidFill>
            </a:endParaRP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endParaRPr lang="cs-CZ" sz="1600" dirty="0">
              <a:solidFill>
                <a:srgbClr val="FFFFFF"/>
              </a:solidFill>
            </a:endParaRP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 err="1">
                <a:solidFill>
                  <a:srgbClr val="FFFFFF"/>
                </a:solidFill>
              </a:rPr>
              <a:t>Poradensví</a:t>
            </a:r>
            <a:r>
              <a:rPr lang="cs-CZ" sz="1600" dirty="0">
                <a:solidFill>
                  <a:srgbClr val="FFFFFF"/>
                </a:solidFill>
              </a:rPr>
              <a:t> v digitalizaci, financování projektů, dotační poradenství, </a:t>
            </a: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ESG reporting</a:t>
            </a:r>
          </a:p>
          <a:p>
            <a:pPr marL="0" indent="0" algn="ctr" defTabSz="914446">
              <a:lnSpc>
                <a:spcPct val="115000"/>
              </a:lnSpc>
              <a:spcBef>
                <a:spcPts val="0"/>
              </a:spcBef>
              <a:buClr>
                <a:srgbClr val="83B738"/>
              </a:buClr>
              <a:buNone/>
            </a:pPr>
            <a:r>
              <a:rPr lang="cs-CZ" sz="1600" dirty="0">
                <a:solidFill>
                  <a:srgbClr val="FFFFFF"/>
                </a:solidFill>
              </a:rPr>
              <a:t>Networking.</a:t>
            </a:r>
          </a:p>
        </p:txBody>
      </p:sp>
    </p:spTree>
    <p:extLst>
      <p:ext uri="{BB962C8B-B14F-4D97-AF65-F5344CB8AC3E}">
        <p14:creationId xmlns:p14="http://schemas.microsoft.com/office/powerpoint/2010/main" val="27465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;g206b3086aa0_0_21">
            <a:extLst>
              <a:ext uri="{FF2B5EF4-FFF2-40B4-BE49-F238E27FC236}">
                <a16:creationId xmlns:a16="http://schemas.microsoft.com/office/drawing/2014/main" id="{1B0B7FBB-350E-9661-9D18-89E32F5ABA80}"/>
              </a:ext>
            </a:extLst>
          </p:cNvPr>
          <p:cNvSpPr txBox="1">
            <a:spLocks/>
          </p:cNvSpPr>
          <p:nvPr/>
        </p:nvSpPr>
        <p:spPr>
          <a:xfrm>
            <a:off x="1450973" y="800100"/>
            <a:ext cx="10125675" cy="62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2600" kern="1200" dirty="0">
                <a:solidFill>
                  <a:srgbClr val="AB208E"/>
                </a:solidFill>
                <a:latin typeface="Poppins ExtraBold"/>
                <a:ea typeface="+mn-ea"/>
                <a:cs typeface="+mn-cs"/>
              </a:rPr>
              <a:t>Pro koho EDIH B4I určen – základní kritéria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1B56B88-D42D-5255-101C-B5959F2FD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4" y="691300"/>
            <a:ext cx="840857" cy="840857"/>
          </a:xfrm>
          <a:prstGeom prst="rect">
            <a:avLst/>
          </a:prstGeom>
        </p:spPr>
      </p:pic>
      <p:sp>
        <p:nvSpPr>
          <p:cNvPr id="4" name="Zástupný obsah 1">
            <a:extLst>
              <a:ext uri="{FF2B5EF4-FFF2-40B4-BE49-F238E27FC236}">
                <a16:creationId xmlns:a16="http://schemas.microsoft.com/office/drawing/2014/main" id="{69057689-F943-6C95-1E90-0426917A25F8}"/>
              </a:ext>
            </a:extLst>
          </p:cNvPr>
          <p:cNvSpPr txBox="1">
            <a:spLocks/>
          </p:cNvSpPr>
          <p:nvPr/>
        </p:nvSpPr>
        <p:spPr>
          <a:xfrm>
            <a:off x="1157821" y="2197321"/>
            <a:ext cx="10211939" cy="17620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/>
            <a:r>
              <a:rPr lang="cs-CZ" dirty="0"/>
              <a:t>Malé, střední a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midcap</a:t>
            </a:r>
            <a:r>
              <a:rPr lang="cs-CZ" dirty="0"/>
              <a:t> firmy (do 500 zaměstnanců)</a:t>
            </a:r>
          </a:p>
          <a:p>
            <a:pPr marL="285750" indent="-285750"/>
            <a:r>
              <a:rPr lang="cs-CZ" dirty="0"/>
              <a:t>Firmy s ambiciózní vizí a s vlastním dobře škálovatelným produktem</a:t>
            </a:r>
          </a:p>
          <a:p>
            <a:pPr marL="285750" indent="-285750"/>
            <a:r>
              <a:rPr lang="pl-PL" dirty="0"/>
              <a:t>Firmy s volným rozpočtem v DE MINIMIS</a:t>
            </a:r>
            <a:endParaRPr lang="pl-PL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CBCE4-051F-87B7-1E3E-D366E6340741}"/>
              </a:ext>
            </a:extLst>
          </p:cNvPr>
          <p:cNvSpPr txBox="1"/>
          <p:nvPr/>
        </p:nvSpPr>
        <p:spPr>
          <a:xfrm>
            <a:off x="1098146" y="3914138"/>
            <a:ext cx="5476390" cy="1503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1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Vypracujeme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digitální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analýzu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>
              <a:lnSpc>
                <a:spcPts val="3951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Vytvoříme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digitální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strategii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algn="just">
              <a:lnSpc>
                <a:spcPts val="3951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Poskytneme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výrobní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testovací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kapacity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1F436-A5BE-DF73-0833-6A747B23E4DB}"/>
              </a:ext>
            </a:extLst>
          </p:cNvPr>
          <p:cNvSpPr txBox="1"/>
          <p:nvPr/>
        </p:nvSpPr>
        <p:spPr>
          <a:xfrm>
            <a:off x="7156080" y="3914138"/>
            <a:ext cx="4924276" cy="1503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1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Vyškolíme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klíčové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kolegy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>
              <a:lnSpc>
                <a:spcPts val="3951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Poradíme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možnostmi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financování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algn="just">
              <a:lnSpc>
                <a:spcPts val="3951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Propojíme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Vás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dalšími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partnery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7ACD8C-8BAE-375C-8582-38323C14E294}"/>
              </a:ext>
            </a:extLst>
          </p:cNvPr>
          <p:cNvGrpSpPr/>
          <p:nvPr/>
        </p:nvGrpSpPr>
        <p:grpSpPr>
          <a:xfrm>
            <a:off x="587975" y="4086205"/>
            <a:ext cx="304865" cy="1267922"/>
            <a:chOff x="0" y="0"/>
            <a:chExt cx="406487" cy="169056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AB346D4-0FA5-4CD4-8381-7517D0A5B881}"/>
                </a:ext>
              </a:extLst>
            </p:cNvPr>
            <p:cNvSpPr/>
            <p:nvPr/>
          </p:nvSpPr>
          <p:spPr>
            <a:xfrm>
              <a:off x="0" y="0"/>
              <a:ext cx="406487" cy="379049"/>
            </a:xfrm>
            <a:custGeom>
              <a:avLst/>
              <a:gdLst/>
              <a:ahLst/>
              <a:cxnLst/>
              <a:rect l="l" t="t" r="r" b="b"/>
              <a:pathLst>
                <a:path w="406487" h="379049">
                  <a:moveTo>
                    <a:pt x="0" y="0"/>
                  </a:moveTo>
                  <a:lnTo>
                    <a:pt x="406487" y="0"/>
                  </a:lnTo>
                  <a:lnTo>
                    <a:pt x="406487" y="379049"/>
                  </a:lnTo>
                  <a:lnTo>
                    <a:pt x="0" y="379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7036629-D5E0-520D-B47A-B9C247AE032A}"/>
                </a:ext>
              </a:extLst>
            </p:cNvPr>
            <p:cNvSpPr/>
            <p:nvPr/>
          </p:nvSpPr>
          <p:spPr>
            <a:xfrm>
              <a:off x="0" y="655757"/>
              <a:ext cx="406487" cy="379049"/>
            </a:xfrm>
            <a:custGeom>
              <a:avLst/>
              <a:gdLst/>
              <a:ahLst/>
              <a:cxnLst/>
              <a:rect l="l" t="t" r="r" b="b"/>
              <a:pathLst>
                <a:path w="406487" h="379049">
                  <a:moveTo>
                    <a:pt x="0" y="0"/>
                  </a:moveTo>
                  <a:lnTo>
                    <a:pt x="406487" y="0"/>
                  </a:lnTo>
                  <a:lnTo>
                    <a:pt x="406487" y="379049"/>
                  </a:lnTo>
                  <a:lnTo>
                    <a:pt x="0" y="379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4FA37BC-828C-434D-BF38-9E31E38E463C}"/>
                </a:ext>
              </a:extLst>
            </p:cNvPr>
            <p:cNvSpPr/>
            <p:nvPr/>
          </p:nvSpPr>
          <p:spPr>
            <a:xfrm>
              <a:off x="0" y="1311514"/>
              <a:ext cx="406487" cy="379049"/>
            </a:xfrm>
            <a:custGeom>
              <a:avLst/>
              <a:gdLst/>
              <a:ahLst/>
              <a:cxnLst/>
              <a:rect l="l" t="t" r="r" b="b"/>
              <a:pathLst>
                <a:path w="406487" h="379049">
                  <a:moveTo>
                    <a:pt x="0" y="0"/>
                  </a:moveTo>
                  <a:lnTo>
                    <a:pt x="406487" y="0"/>
                  </a:lnTo>
                  <a:lnTo>
                    <a:pt x="406487" y="379049"/>
                  </a:lnTo>
                  <a:lnTo>
                    <a:pt x="0" y="379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DD3ABE-51ED-001B-315B-6829258455BB}"/>
              </a:ext>
            </a:extLst>
          </p:cNvPr>
          <p:cNvGrpSpPr/>
          <p:nvPr/>
        </p:nvGrpSpPr>
        <p:grpSpPr>
          <a:xfrm>
            <a:off x="6669258" y="4099354"/>
            <a:ext cx="304865" cy="1267922"/>
            <a:chOff x="0" y="0"/>
            <a:chExt cx="406487" cy="16905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040C82B-01D3-7C4C-BA8E-1A76A47D2D08}"/>
                </a:ext>
              </a:extLst>
            </p:cNvPr>
            <p:cNvSpPr/>
            <p:nvPr/>
          </p:nvSpPr>
          <p:spPr>
            <a:xfrm>
              <a:off x="0" y="0"/>
              <a:ext cx="406487" cy="379049"/>
            </a:xfrm>
            <a:custGeom>
              <a:avLst/>
              <a:gdLst/>
              <a:ahLst/>
              <a:cxnLst/>
              <a:rect l="l" t="t" r="r" b="b"/>
              <a:pathLst>
                <a:path w="406487" h="379049">
                  <a:moveTo>
                    <a:pt x="0" y="0"/>
                  </a:moveTo>
                  <a:lnTo>
                    <a:pt x="406487" y="0"/>
                  </a:lnTo>
                  <a:lnTo>
                    <a:pt x="406487" y="379049"/>
                  </a:lnTo>
                  <a:lnTo>
                    <a:pt x="0" y="379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C3BB083-6622-70E1-C782-73F2974A1FA5}"/>
                </a:ext>
              </a:extLst>
            </p:cNvPr>
            <p:cNvSpPr/>
            <p:nvPr/>
          </p:nvSpPr>
          <p:spPr>
            <a:xfrm>
              <a:off x="0" y="655757"/>
              <a:ext cx="406487" cy="379049"/>
            </a:xfrm>
            <a:custGeom>
              <a:avLst/>
              <a:gdLst/>
              <a:ahLst/>
              <a:cxnLst/>
              <a:rect l="l" t="t" r="r" b="b"/>
              <a:pathLst>
                <a:path w="406487" h="379049">
                  <a:moveTo>
                    <a:pt x="0" y="0"/>
                  </a:moveTo>
                  <a:lnTo>
                    <a:pt x="406487" y="0"/>
                  </a:lnTo>
                  <a:lnTo>
                    <a:pt x="406487" y="379049"/>
                  </a:lnTo>
                  <a:lnTo>
                    <a:pt x="0" y="379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518194A-A88C-06EF-4CEF-E2F86289AB38}"/>
                </a:ext>
              </a:extLst>
            </p:cNvPr>
            <p:cNvSpPr/>
            <p:nvPr/>
          </p:nvSpPr>
          <p:spPr>
            <a:xfrm>
              <a:off x="0" y="1311514"/>
              <a:ext cx="406487" cy="379049"/>
            </a:xfrm>
            <a:custGeom>
              <a:avLst/>
              <a:gdLst/>
              <a:ahLst/>
              <a:cxnLst/>
              <a:rect l="l" t="t" r="r" b="b"/>
              <a:pathLst>
                <a:path w="406487" h="379049">
                  <a:moveTo>
                    <a:pt x="0" y="0"/>
                  </a:moveTo>
                  <a:lnTo>
                    <a:pt x="406487" y="0"/>
                  </a:lnTo>
                  <a:lnTo>
                    <a:pt x="406487" y="379049"/>
                  </a:lnTo>
                  <a:lnTo>
                    <a:pt x="0" y="379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58981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45" t="-28171" r="-8347" b="-12121"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3" name="Freeform 3"/>
          <p:cNvSpPr/>
          <p:nvPr/>
        </p:nvSpPr>
        <p:spPr>
          <a:xfrm>
            <a:off x="778686" y="1530825"/>
            <a:ext cx="4885928" cy="2302371"/>
          </a:xfrm>
          <a:custGeom>
            <a:avLst/>
            <a:gdLst/>
            <a:ahLst/>
            <a:cxnLst/>
            <a:rect l="l" t="t" r="r" b="b"/>
            <a:pathLst>
              <a:path w="7328892" h="3453557">
                <a:moveTo>
                  <a:pt x="0" y="0"/>
                </a:moveTo>
                <a:lnTo>
                  <a:pt x="7328891" y="0"/>
                </a:lnTo>
                <a:lnTo>
                  <a:pt x="7328891" y="3453557"/>
                </a:lnTo>
                <a:lnTo>
                  <a:pt x="0" y="3453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grpSp>
        <p:nvGrpSpPr>
          <p:cNvPr id="4" name="Group 4"/>
          <p:cNvGrpSpPr/>
          <p:nvPr/>
        </p:nvGrpSpPr>
        <p:grpSpPr>
          <a:xfrm>
            <a:off x="778686" y="5081689"/>
            <a:ext cx="189909" cy="1077811"/>
            <a:chOff x="0" y="0"/>
            <a:chExt cx="379818" cy="21556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818" cy="354180"/>
            </a:xfrm>
            <a:custGeom>
              <a:avLst/>
              <a:gdLst/>
              <a:ahLst/>
              <a:cxnLst/>
              <a:rect l="l" t="t" r="r" b="b"/>
              <a:pathLst>
                <a:path w="379818" h="354180">
                  <a:moveTo>
                    <a:pt x="0" y="0"/>
                  </a:moveTo>
                  <a:lnTo>
                    <a:pt x="379818" y="0"/>
                  </a:lnTo>
                  <a:lnTo>
                    <a:pt x="379818" y="354180"/>
                  </a:lnTo>
                  <a:lnTo>
                    <a:pt x="0" y="35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612733"/>
              <a:ext cx="379818" cy="354180"/>
            </a:xfrm>
            <a:custGeom>
              <a:avLst/>
              <a:gdLst/>
              <a:ahLst/>
              <a:cxnLst/>
              <a:rect l="l" t="t" r="r" b="b"/>
              <a:pathLst>
                <a:path w="379818" h="354180">
                  <a:moveTo>
                    <a:pt x="0" y="0"/>
                  </a:moveTo>
                  <a:lnTo>
                    <a:pt x="379818" y="0"/>
                  </a:lnTo>
                  <a:lnTo>
                    <a:pt x="379818" y="354181"/>
                  </a:lnTo>
                  <a:lnTo>
                    <a:pt x="0" y="354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225467"/>
              <a:ext cx="379818" cy="354180"/>
            </a:xfrm>
            <a:custGeom>
              <a:avLst/>
              <a:gdLst/>
              <a:ahLst/>
              <a:cxnLst/>
              <a:rect l="l" t="t" r="r" b="b"/>
              <a:pathLst>
                <a:path w="379818" h="354180">
                  <a:moveTo>
                    <a:pt x="0" y="0"/>
                  </a:moveTo>
                  <a:lnTo>
                    <a:pt x="379818" y="0"/>
                  </a:lnTo>
                  <a:lnTo>
                    <a:pt x="379818" y="354180"/>
                  </a:lnTo>
                  <a:lnTo>
                    <a:pt x="0" y="35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1801441"/>
              <a:ext cx="379818" cy="354180"/>
            </a:xfrm>
            <a:custGeom>
              <a:avLst/>
              <a:gdLst/>
              <a:ahLst/>
              <a:cxnLst/>
              <a:rect l="l" t="t" r="r" b="b"/>
              <a:pathLst>
                <a:path w="379818" h="354180">
                  <a:moveTo>
                    <a:pt x="0" y="0"/>
                  </a:moveTo>
                  <a:lnTo>
                    <a:pt x="379818" y="0"/>
                  </a:lnTo>
                  <a:lnTo>
                    <a:pt x="379818" y="354180"/>
                  </a:lnTo>
                  <a:lnTo>
                    <a:pt x="0" y="35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sz="933"/>
            </a:p>
          </p:txBody>
        </p:sp>
      </p:grpSp>
      <p:sp>
        <p:nvSpPr>
          <p:cNvPr id="9" name="Freeform 9"/>
          <p:cNvSpPr/>
          <p:nvPr/>
        </p:nvSpPr>
        <p:spPr>
          <a:xfrm>
            <a:off x="6096000" y="1530825"/>
            <a:ext cx="4916661" cy="2302371"/>
          </a:xfrm>
          <a:custGeom>
            <a:avLst/>
            <a:gdLst/>
            <a:ahLst/>
            <a:cxnLst/>
            <a:rect l="l" t="t" r="r" b="b"/>
            <a:pathLst>
              <a:path w="7374991" h="3453557">
                <a:moveTo>
                  <a:pt x="0" y="0"/>
                </a:moveTo>
                <a:lnTo>
                  <a:pt x="7374991" y="0"/>
                </a:lnTo>
                <a:lnTo>
                  <a:pt x="7374991" y="3453557"/>
                </a:lnTo>
                <a:lnTo>
                  <a:pt x="0" y="3453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 sz="933"/>
          </a:p>
        </p:txBody>
      </p:sp>
      <p:sp>
        <p:nvSpPr>
          <p:cNvPr id="10" name="TextBox 10"/>
          <p:cNvSpPr txBox="1"/>
          <p:nvPr/>
        </p:nvSpPr>
        <p:spPr>
          <a:xfrm>
            <a:off x="778686" y="853826"/>
            <a:ext cx="9096905" cy="451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>
                <a:latin typeface="Poppins ExtraBold"/>
              </a:rPr>
              <a:t>CO UŽ FIRMY DÍKY NÁM ZÍSKALY? |</a:t>
            </a:r>
            <a:r>
              <a:rPr lang="en-US" sz="2666" dirty="0">
                <a:solidFill>
                  <a:srgbClr val="AB208E"/>
                </a:solidFill>
                <a:latin typeface="Poppins ExtraBold"/>
              </a:rPr>
              <a:t> PŘÍKLADY Z PRAXE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8686" y="3947328"/>
            <a:ext cx="4885928" cy="89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>
                <a:solidFill>
                  <a:srgbClr val="AB208E"/>
                </a:solidFill>
                <a:latin typeface="Poppins 2 Bold"/>
              </a:rPr>
              <a:t>Kompan, výrobce dětských hřišť: </a:t>
            </a:r>
          </a:p>
          <a:p>
            <a:pPr>
              <a:lnSpc>
                <a:spcPts val="2426"/>
              </a:lnSpc>
            </a:pPr>
            <a:r>
              <a:rPr lang="en-US" sz="1733">
                <a:latin typeface="Poppins 2 Bold"/>
              </a:rPr>
              <a:t>30% úspora materiálu díky topologické optimalizaci jedné ze součástí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96000" y="3947328"/>
            <a:ext cx="4885928" cy="89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>
                <a:solidFill>
                  <a:srgbClr val="AB208E"/>
                </a:solidFill>
                <a:latin typeface="Poppins 2 Bold"/>
              </a:rPr>
              <a:t>Slévárenská firma Beneš a Lát:</a:t>
            </a:r>
          </a:p>
          <a:p>
            <a:pPr>
              <a:lnSpc>
                <a:spcPts val="2426"/>
              </a:lnSpc>
            </a:pPr>
            <a:r>
              <a:rPr lang="en-US" sz="1733">
                <a:latin typeface="Poppins 2 Bold"/>
              </a:rPr>
              <a:t>úspora 1,2 mil. Kč/ 3 roky díky senzorům a umělé inteligenci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0739" y="4976284"/>
            <a:ext cx="3828609" cy="1493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>
                <a:latin typeface="Poppins 2"/>
              </a:rPr>
              <a:t>snížení hmotnosti výrobku o 30% </a:t>
            </a:r>
          </a:p>
          <a:p>
            <a:pPr>
              <a:lnSpc>
                <a:spcPts val="2426"/>
              </a:lnSpc>
            </a:pPr>
            <a:r>
              <a:rPr lang="en-US" sz="1733">
                <a:latin typeface="Poppins 2"/>
              </a:rPr>
              <a:t>zrychlení výroby</a:t>
            </a:r>
          </a:p>
          <a:p>
            <a:pPr>
              <a:lnSpc>
                <a:spcPts val="2426"/>
              </a:lnSpc>
            </a:pPr>
            <a:r>
              <a:rPr lang="en-US" sz="1733">
                <a:latin typeface="Poppins 2"/>
              </a:rPr>
              <a:t>snížení produkce CO2 o 40 tun/rok </a:t>
            </a:r>
          </a:p>
          <a:p>
            <a:pPr>
              <a:lnSpc>
                <a:spcPts val="2426"/>
              </a:lnSpc>
            </a:pPr>
            <a:r>
              <a:rPr lang="en-US" sz="1733">
                <a:latin typeface="Poppins 2"/>
              </a:rPr>
              <a:t>zvýšení bezpečnosti</a:t>
            </a:r>
          </a:p>
          <a:p>
            <a:pPr algn="just">
              <a:lnSpc>
                <a:spcPts val="2239"/>
              </a:lnSpc>
            </a:pPr>
            <a:endParaRPr lang="en-US" sz="1733">
              <a:latin typeface="Poppins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470059" y="4976452"/>
            <a:ext cx="4254175" cy="1493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733">
                <a:latin typeface="Poppins 2"/>
              </a:rPr>
              <a:t>údržba strojů podle skutečné potřeby</a:t>
            </a:r>
          </a:p>
          <a:p>
            <a:pPr>
              <a:lnSpc>
                <a:spcPts val="2426"/>
              </a:lnSpc>
            </a:pPr>
            <a:r>
              <a:rPr lang="en-US" sz="1733">
                <a:latin typeface="Poppins 2"/>
              </a:rPr>
              <a:t>o 15% méně neplánovaných odstávek</a:t>
            </a:r>
          </a:p>
          <a:p>
            <a:pPr>
              <a:lnSpc>
                <a:spcPts val="2426"/>
              </a:lnSpc>
            </a:pPr>
            <a:r>
              <a:rPr lang="en-US" sz="1733">
                <a:latin typeface="Poppins 2"/>
              </a:rPr>
              <a:t>rychlejší a levnější opravy</a:t>
            </a:r>
          </a:p>
          <a:p>
            <a:pPr>
              <a:lnSpc>
                <a:spcPts val="2426"/>
              </a:lnSpc>
            </a:pPr>
            <a:r>
              <a:rPr lang="en-US" sz="1733">
                <a:latin typeface="Poppins 2"/>
              </a:rPr>
              <a:t>o 5% vyšší životnost součástek</a:t>
            </a:r>
          </a:p>
          <a:p>
            <a:pPr>
              <a:lnSpc>
                <a:spcPts val="2239"/>
              </a:lnSpc>
            </a:pPr>
            <a:endParaRPr lang="en-US" sz="1733">
              <a:latin typeface="Poppins 2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6096000" y="5081689"/>
            <a:ext cx="189909" cy="1077811"/>
            <a:chOff x="0" y="0"/>
            <a:chExt cx="379818" cy="21556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18" cy="354180"/>
            </a:xfrm>
            <a:custGeom>
              <a:avLst/>
              <a:gdLst/>
              <a:ahLst/>
              <a:cxnLst/>
              <a:rect l="l" t="t" r="r" b="b"/>
              <a:pathLst>
                <a:path w="379818" h="354180">
                  <a:moveTo>
                    <a:pt x="0" y="0"/>
                  </a:moveTo>
                  <a:lnTo>
                    <a:pt x="379818" y="0"/>
                  </a:lnTo>
                  <a:lnTo>
                    <a:pt x="379818" y="354180"/>
                  </a:lnTo>
                  <a:lnTo>
                    <a:pt x="0" y="35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612733"/>
              <a:ext cx="379818" cy="354180"/>
            </a:xfrm>
            <a:custGeom>
              <a:avLst/>
              <a:gdLst/>
              <a:ahLst/>
              <a:cxnLst/>
              <a:rect l="l" t="t" r="r" b="b"/>
              <a:pathLst>
                <a:path w="379818" h="354180">
                  <a:moveTo>
                    <a:pt x="0" y="0"/>
                  </a:moveTo>
                  <a:lnTo>
                    <a:pt x="379818" y="0"/>
                  </a:lnTo>
                  <a:lnTo>
                    <a:pt x="379818" y="354181"/>
                  </a:lnTo>
                  <a:lnTo>
                    <a:pt x="0" y="354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225467"/>
              <a:ext cx="379818" cy="354180"/>
            </a:xfrm>
            <a:custGeom>
              <a:avLst/>
              <a:gdLst/>
              <a:ahLst/>
              <a:cxnLst/>
              <a:rect l="l" t="t" r="r" b="b"/>
              <a:pathLst>
                <a:path w="379818" h="354180">
                  <a:moveTo>
                    <a:pt x="0" y="0"/>
                  </a:moveTo>
                  <a:lnTo>
                    <a:pt x="379818" y="0"/>
                  </a:lnTo>
                  <a:lnTo>
                    <a:pt x="379818" y="354180"/>
                  </a:lnTo>
                  <a:lnTo>
                    <a:pt x="0" y="35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sz="933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1801441"/>
              <a:ext cx="379818" cy="354180"/>
            </a:xfrm>
            <a:custGeom>
              <a:avLst/>
              <a:gdLst/>
              <a:ahLst/>
              <a:cxnLst/>
              <a:rect l="l" t="t" r="r" b="b"/>
              <a:pathLst>
                <a:path w="379818" h="354180">
                  <a:moveTo>
                    <a:pt x="0" y="0"/>
                  </a:moveTo>
                  <a:lnTo>
                    <a:pt x="379818" y="0"/>
                  </a:lnTo>
                  <a:lnTo>
                    <a:pt x="379818" y="354180"/>
                  </a:lnTo>
                  <a:lnTo>
                    <a:pt x="0" y="354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sz="933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476C941-4A39-47BE-93D1-0285BDBF8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734" y="1705523"/>
            <a:ext cx="6604338" cy="4272584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0" indent="0" algn="just" fontAlgn="base">
              <a:buNone/>
            </a:pPr>
            <a:r>
              <a:rPr lang="cs-CZ" sz="1600" b="1" dirty="0"/>
              <a:t>Test </a:t>
            </a:r>
            <a:r>
              <a:rPr lang="cs-CZ" sz="1600" b="1" dirty="0" err="1"/>
              <a:t>before</a:t>
            </a:r>
            <a:r>
              <a:rPr lang="cs-CZ" sz="1600" b="1" dirty="0"/>
              <a:t> </a:t>
            </a:r>
            <a:r>
              <a:rPr lang="cs-CZ" sz="1600" b="1" dirty="0" err="1"/>
              <a:t>invest</a:t>
            </a:r>
            <a:r>
              <a:rPr lang="cs-CZ" sz="1600" b="1" dirty="0"/>
              <a:t> – ALBA 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Provedení </a:t>
            </a:r>
            <a:r>
              <a:rPr lang="cs-CZ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Proof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(POC) implementace AI v oblasti specifikace součástí produktu a řízení skladových zásob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Sběr existujících dat</a:t>
            </a:r>
          </a:p>
          <a:p>
            <a:pPr marL="285750" indent="-285750"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Analýza dat</a:t>
            </a:r>
          </a:p>
          <a:p>
            <a:pPr marL="285750" indent="-285750"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Návrh AI pro práci s dodanými daty</a:t>
            </a:r>
            <a:endParaRPr lang="cs-CZ" sz="1500" dirty="0"/>
          </a:p>
          <a:p>
            <a:pPr marL="285750" indent="-285750"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Otestování funkčnosti AI nad dodanými daty</a:t>
            </a:r>
            <a:endParaRPr lang="cs-CZ" sz="1500" dirty="0"/>
          </a:p>
          <a:p>
            <a:pPr marL="285750" indent="-285750"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Cenový odhad implementace finálního řešení v prostředí ALBA a pomoc při zpracování podkladů pro definici poptávky (RFP)</a:t>
            </a:r>
            <a:endParaRPr lang="cs-CZ" sz="1500" dirty="0"/>
          </a:p>
          <a:p>
            <a:pPr marL="0" indent="0" algn="just">
              <a:buNone/>
            </a:pPr>
            <a:endParaRPr lang="cs-CZ" sz="1500" dirty="0"/>
          </a:p>
          <a:p>
            <a:pPr marL="0" indent="0" algn="just">
              <a:buNone/>
            </a:pPr>
            <a:r>
              <a:rPr lang="cs-CZ" b="1" dirty="0"/>
              <a:t>VÝHODY</a:t>
            </a:r>
          </a:p>
          <a:p>
            <a:pPr marL="171450" indent="-171450" algn="just">
              <a:buFont typeface="Wingdings"/>
              <a:buChar char="§"/>
            </a:pPr>
            <a:r>
              <a:rPr lang="cs-CZ" sz="1500" dirty="0"/>
              <a:t>Dodaná </a:t>
            </a:r>
            <a:r>
              <a:rPr lang="cs-CZ" sz="1500" dirty="0" err="1"/>
              <a:t>expertýza</a:t>
            </a:r>
            <a:r>
              <a:rPr lang="cs-CZ" sz="1500" dirty="0"/>
              <a:t> profesionálů </a:t>
            </a:r>
          </a:p>
          <a:p>
            <a:pPr marL="171450" indent="-171450" algn="just">
              <a:buFont typeface="Wingdings"/>
              <a:buChar char="§"/>
            </a:pPr>
            <a:r>
              <a:rPr lang="cs-CZ" sz="1500" dirty="0"/>
              <a:t>Validace zda jsou data připravena pro implementaci AI</a:t>
            </a:r>
          </a:p>
          <a:p>
            <a:pPr marL="171450" indent="-171450" algn="just">
              <a:buFont typeface="Wingdings"/>
              <a:buChar char="§"/>
            </a:pPr>
            <a:r>
              <a:rPr lang="cs-CZ" sz="1500" dirty="0"/>
              <a:t>Návrh a validace algoritmů na základě požadovaných výstupů</a:t>
            </a:r>
          </a:p>
          <a:p>
            <a:pPr marL="171450" indent="-171450" algn="just">
              <a:buFont typeface="Wingdings"/>
              <a:buChar char="§"/>
            </a:pPr>
            <a:r>
              <a:rPr lang="cs-CZ" sz="1500" dirty="0"/>
              <a:t>Investice firmy jen v případě, že bude mít smysl</a:t>
            </a:r>
          </a:p>
          <a:p>
            <a:pPr marL="0" indent="0" algn="just">
              <a:buNone/>
            </a:pPr>
            <a:endParaRPr lang="cs-CZ" sz="1500" dirty="0"/>
          </a:p>
        </p:txBody>
      </p:sp>
      <p:sp>
        <p:nvSpPr>
          <p:cNvPr id="16" name="Google Shape;134;g206b3086aa0_0_21">
            <a:extLst>
              <a:ext uri="{FF2B5EF4-FFF2-40B4-BE49-F238E27FC236}">
                <a16:creationId xmlns:a16="http://schemas.microsoft.com/office/drawing/2014/main" id="{BA52F824-DC20-7941-D18D-8A94D130C10C}"/>
              </a:ext>
            </a:extLst>
          </p:cNvPr>
          <p:cNvSpPr txBox="1">
            <a:spLocks/>
          </p:cNvSpPr>
          <p:nvPr/>
        </p:nvSpPr>
        <p:spPr>
          <a:xfrm>
            <a:off x="1450974" y="800100"/>
            <a:ext cx="92901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cs-CZ" sz="2400" b="1" dirty="0">
                <a:solidFill>
                  <a:schemeClr val="accent3"/>
                </a:solidFill>
              </a:rPr>
              <a:t>Test </a:t>
            </a:r>
            <a:r>
              <a:rPr lang="cs-CZ" sz="2400" b="1" dirty="0" err="1">
                <a:solidFill>
                  <a:schemeClr val="accent3"/>
                </a:solidFill>
              </a:rPr>
              <a:t>before</a:t>
            </a:r>
            <a:r>
              <a:rPr lang="cs-CZ" sz="2400" b="1" dirty="0">
                <a:solidFill>
                  <a:schemeClr val="accent3"/>
                </a:solidFill>
              </a:rPr>
              <a:t> </a:t>
            </a:r>
            <a:r>
              <a:rPr lang="cs-CZ" sz="2400" b="1" dirty="0" err="1">
                <a:solidFill>
                  <a:schemeClr val="accent3"/>
                </a:solidFill>
              </a:rPr>
              <a:t>invest</a:t>
            </a:r>
            <a:r>
              <a:rPr lang="cs-CZ" sz="2400" b="1" dirty="0">
                <a:solidFill>
                  <a:schemeClr val="accent3"/>
                </a:solidFill>
              </a:rPr>
              <a:t> – ALBA </a:t>
            </a:r>
            <a:endParaRPr lang="cs-CZ" sz="2400" dirty="0">
              <a:solidFill>
                <a:schemeClr val="accent3"/>
              </a:solidFill>
            </a:endParaRPr>
          </a:p>
          <a:p>
            <a:endParaRPr lang="cs-CZ" sz="2400" dirty="0">
              <a:solidFill>
                <a:schemeClr val="accent3"/>
              </a:solidFill>
            </a:endParaRPr>
          </a:p>
        </p:txBody>
      </p:sp>
      <p:pic>
        <p:nvPicPr>
          <p:cNvPr id="1026" name="Picture 2" descr="Replacement Office furniture parts at Discount prices Oodlesofpartsplus.com">
            <a:extLst>
              <a:ext uri="{FF2B5EF4-FFF2-40B4-BE49-F238E27FC236}">
                <a16:creationId xmlns:a16="http://schemas.microsoft.com/office/drawing/2014/main" id="{7EF35E3D-4237-B187-BEC5-4C296B54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898" y="1250100"/>
            <a:ext cx="2525351" cy="20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BEAF03-8D4E-4E02-6CA2-D4A93DB16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3" b="94247" l="9799" r="89950">
                        <a14:foregroundMark x1="37688" y1="8799" x2="37688" y2="8799"/>
                        <a14:foregroundMark x1="56533" y1="5922" x2="56533" y2="5922"/>
                        <a14:foregroundMark x1="56030" y1="48731" x2="56030" y2="48731"/>
                        <a14:foregroundMark x1="35427" y1="50423" x2="35427" y2="50423"/>
                        <a14:foregroundMark x1="42714" y1="42978" x2="42714" y2="42978"/>
                        <a14:foregroundMark x1="47990" y1="66328" x2="47990" y2="66328"/>
                        <a14:foregroundMark x1="51256" y1="94247" x2="51256" y2="94247"/>
                        <a14:foregroundMark x1="48744" y1="58545" x2="48744" y2="58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1862" y="3308654"/>
            <a:ext cx="2019120" cy="2998241"/>
          </a:xfrm>
          <a:prstGeom prst="rect">
            <a:avLst/>
          </a:prstGeom>
        </p:spPr>
      </p:pic>
      <p:cxnSp>
        <p:nvCxnSpPr>
          <p:cNvPr id="12" name="Spojnice: zakřivená 11">
            <a:extLst>
              <a:ext uri="{FF2B5EF4-FFF2-40B4-BE49-F238E27FC236}">
                <a16:creationId xmlns:a16="http://schemas.microsoft.com/office/drawing/2014/main" id="{0FBB310D-2BAA-43B5-4AC4-873D4117CED2}"/>
              </a:ext>
            </a:extLst>
          </p:cNvPr>
          <p:cNvCxnSpPr>
            <a:cxnSpLocks/>
          </p:cNvCxnSpPr>
          <p:nvPr/>
        </p:nvCxnSpPr>
        <p:spPr>
          <a:xfrm rot="5400000">
            <a:off x="9679957" y="3530566"/>
            <a:ext cx="848122" cy="868145"/>
          </a:xfrm>
          <a:prstGeom prst="curved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541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476C941-4A39-47BE-93D1-0285BDBF8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918" y="1498411"/>
            <a:ext cx="4990177" cy="2221635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0" indent="0" algn="just" fontAlgn="base">
              <a:buNone/>
            </a:pPr>
            <a:r>
              <a:rPr lang="cs-CZ" sz="1600" b="1" dirty="0"/>
              <a:t>Výběr ERP a technologií digitálního skladu </a:t>
            </a:r>
          </a:p>
          <a:p>
            <a:pPr marL="285750" indent="-285750"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Stavební dozor ERP</a:t>
            </a:r>
          </a:p>
          <a:p>
            <a:pPr marL="285750" indent="-285750"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Analýza procesů</a:t>
            </a:r>
          </a:p>
          <a:p>
            <a:pPr marL="285750" indent="-285750" algn="just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Koncept integrací směrem k automatizaci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Objednávka-Sklad-Výroba–Fakturace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3B738"/>
              </a:buClr>
              <a:buSzPts val="1800"/>
              <a:buFont typeface="Noto Sans Symbols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Průmyslové inženýrství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3B738"/>
              </a:buClr>
              <a:buSzPts val="1800"/>
              <a:buFont typeface="Noto Sans Symbols"/>
              <a:buChar char="▪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oppins"/>
                <a:sym typeface="Poppins"/>
              </a:rPr>
              <a:t>Návrh optimalizace rozložení fyzického i digitálního skladu a procesu výroby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3B738"/>
              </a:buClr>
              <a:buSzPts val="1800"/>
              <a:buFont typeface="Noto Sans Symbols"/>
              <a:buChar char="▪"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Poppins"/>
              <a:sym typeface="Poppin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3B738"/>
              </a:buClr>
              <a:buSzPts val="1800"/>
              <a:buFont typeface="Noto Sans Symbols"/>
              <a:buNone/>
              <a:tabLst/>
              <a:defRPr/>
            </a:pPr>
            <a:endParaRPr kumimoji="0" lang="cs-CZ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285750" indent="-285750" algn="just"/>
            <a:endParaRPr lang="cs-CZ" sz="1500" dirty="0"/>
          </a:p>
          <a:p>
            <a:pPr marL="0" indent="0" algn="just">
              <a:buNone/>
            </a:pPr>
            <a:endParaRPr lang="cs-CZ" sz="1500" dirty="0"/>
          </a:p>
          <a:p>
            <a:pPr marL="0" indent="0" algn="just">
              <a:buNone/>
            </a:pPr>
            <a:endParaRPr lang="cs-CZ" sz="1500" dirty="0"/>
          </a:p>
        </p:txBody>
      </p:sp>
      <p:sp>
        <p:nvSpPr>
          <p:cNvPr id="16" name="Google Shape;134;g206b3086aa0_0_21">
            <a:extLst>
              <a:ext uri="{FF2B5EF4-FFF2-40B4-BE49-F238E27FC236}">
                <a16:creationId xmlns:a16="http://schemas.microsoft.com/office/drawing/2014/main" id="{BA52F824-DC20-7941-D18D-8A94D130C10C}"/>
              </a:ext>
            </a:extLst>
          </p:cNvPr>
          <p:cNvSpPr txBox="1">
            <a:spLocks/>
          </p:cNvSpPr>
          <p:nvPr/>
        </p:nvSpPr>
        <p:spPr>
          <a:xfrm>
            <a:off x="1450974" y="800100"/>
            <a:ext cx="92901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cs-CZ" sz="2400" b="1" dirty="0">
                <a:solidFill>
                  <a:schemeClr val="accent3"/>
                </a:solidFill>
              </a:rPr>
              <a:t>Digitální konzultace – </a:t>
            </a:r>
            <a:r>
              <a:rPr lang="cs-CZ" sz="2400" b="1" dirty="0" err="1">
                <a:solidFill>
                  <a:schemeClr val="accent3"/>
                </a:solidFill>
              </a:rPr>
              <a:t>Shirt</a:t>
            </a:r>
            <a:r>
              <a:rPr lang="cs-CZ" sz="2400" b="1" dirty="0">
                <a:solidFill>
                  <a:schemeClr val="accent3"/>
                </a:solidFill>
              </a:rPr>
              <a:t> </a:t>
            </a:r>
            <a:r>
              <a:rPr lang="cs-CZ" sz="2400" b="1" dirty="0" err="1">
                <a:solidFill>
                  <a:schemeClr val="accent3"/>
                </a:solidFill>
              </a:rPr>
              <a:t>Industries</a:t>
            </a:r>
            <a:r>
              <a:rPr lang="cs-CZ" sz="2400" b="1" dirty="0">
                <a:solidFill>
                  <a:schemeClr val="accent3"/>
                </a:solidFill>
              </a:rPr>
              <a:t>  </a:t>
            </a:r>
            <a:endParaRPr lang="cs-CZ" sz="2400" dirty="0">
              <a:solidFill>
                <a:schemeClr val="accent3"/>
              </a:solidFill>
            </a:endParaRPr>
          </a:p>
          <a:p>
            <a:endParaRPr lang="cs-CZ" sz="2400" dirty="0">
              <a:solidFill>
                <a:schemeClr val="accent3"/>
              </a:solidFill>
            </a:endParaRPr>
          </a:p>
        </p:txBody>
      </p:sp>
      <p:pic>
        <p:nvPicPr>
          <p:cNvPr id="4" name="Obrázek 3" descr="Obsah obrázku text, snímek obrazovky, oblečení, muž&#10;&#10;Popis byl vytvořen automaticky">
            <a:extLst>
              <a:ext uri="{FF2B5EF4-FFF2-40B4-BE49-F238E27FC236}">
                <a16:creationId xmlns:a16="http://schemas.microsoft.com/office/drawing/2014/main" id="{69F91634-8488-3E2B-6090-D21AE5CC4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26" y="1693644"/>
            <a:ext cx="3218088" cy="18311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FCB5C1-3370-3EF9-4EAE-CE2C36F3317D}"/>
              </a:ext>
            </a:extLst>
          </p:cNvPr>
          <p:cNvSpPr txBox="1"/>
          <p:nvPr/>
        </p:nvSpPr>
        <p:spPr>
          <a:xfrm>
            <a:off x="1450926" y="4070979"/>
            <a:ext cx="4236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b="1" dirty="0"/>
              <a:t>VÝHODY</a:t>
            </a:r>
          </a:p>
          <a:p>
            <a:pPr marL="171450" indent="-171450" algn="just">
              <a:buFont typeface="Wingdings"/>
              <a:buChar char="§"/>
            </a:pPr>
            <a:r>
              <a:rPr lang="cs-CZ" sz="1400" dirty="0"/>
              <a:t>Dodaná expertíza profesionálů </a:t>
            </a:r>
          </a:p>
          <a:p>
            <a:pPr marL="171450" indent="-171450" algn="just">
              <a:buFont typeface="Wingdings"/>
              <a:buChar char="§"/>
            </a:pPr>
            <a:r>
              <a:rPr lang="cs-CZ" sz="1400" dirty="0"/>
              <a:t>Nezávislá oponentura výběru ERP</a:t>
            </a:r>
          </a:p>
          <a:p>
            <a:pPr marL="171450" indent="-171450" algn="just">
              <a:buFont typeface="Wingdings"/>
              <a:buChar char="§"/>
            </a:pPr>
            <a:r>
              <a:rPr lang="cs-CZ" sz="1400" dirty="0"/>
              <a:t>Zjednodušení výroby a procesu přípravy výroby</a:t>
            </a:r>
          </a:p>
        </p:txBody>
      </p:sp>
      <p:pic>
        <p:nvPicPr>
          <p:cNvPr id="9" name="Obrázek 8" descr="Obsah obrázku stroj/přístroj, průmysl, interiér, ocel&#10;&#10;Popis byl vytvořen automaticky">
            <a:extLst>
              <a:ext uri="{FF2B5EF4-FFF2-40B4-BE49-F238E27FC236}">
                <a16:creationId xmlns:a16="http://schemas.microsoft.com/office/drawing/2014/main" id="{842ECEEF-2977-C6D6-D701-3C763739A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28331"/>
            <a:ext cx="3220619" cy="214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4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;g206b3086aa0_0_21">
            <a:extLst>
              <a:ext uri="{FF2B5EF4-FFF2-40B4-BE49-F238E27FC236}">
                <a16:creationId xmlns:a16="http://schemas.microsoft.com/office/drawing/2014/main" id="{1B0B7FBB-350E-9661-9D18-89E32F5ABA80}"/>
              </a:ext>
            </a:extLst>
          </p:cNvPr>
          <p:cNvSpPr txBox="1">
            <a:spLocks/>
          </p:cNvSpPr>
          <p:nvPr/>
        </p:nvSpPr>
        <p:spPr>
          <a:xfrm>
            <a:off x="1994258" y="2727335"/>
            <a:ext cx="10125675" cy="62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4400" kern="1200" dirty="0">
                <a:solidFill>
                  <a:srgbClr val="AB208E"/>
                </a:solidFill>
                <a:latin typeface="Poppins ExtraBold"/>
                <a:ea typeface="+mn-ea"/>
                <a:cs typeface="+mn-cs"/>
              </a:rPr>
              <a:t>Novinky a co připravujeme</a:t>
            </a:r>
          </a:p>
        </p:txBody>
      </p:sp>
    </p:spTree>
    <p:extLst>
      <p:ext uri="{BB962C8B-B14F-4D97-AF65-F5344CB8AC3E}">
        <p14:creationId xmlns:p14="http://schemas.microsoft.com/office/powerpoint/2010/main" val="1324755657"/>
      </p:ext>
    </p:extLst>
  </p:cSld>
  <p:clrMapOvr>
    <a:masterClrMapping/>
  </p:clrMapOvr>
</p:sld>
</file>

<file path=ppt/theme/theme1.xml><?xml version="1.0" encoding="utf-8"?>
<a:theme xmlns:a="http://schemas.openxmlformats.org/drawingml/2006/main" name="B4I PPT 16:9">
  <a:themeElements>
    <a:clrScheme name="B4I brain4industry">
      <a:dk1>
        <a:srgbClr val="000000"/>
      </a:dk1>
      <a:lt1>
        <a:srgbClr val="FFFFFF"/>
      </a:lt1>
      <a:dk2>
        <a:srgbClr val="777777"/>
      </a:dk2>
      <a:lt2>
        <a:srgbClr val="DDDDDD"/>
      </a:lt2>
      <a:accent1>
        <a:srgbClr val="83B738"/>
      </a:accent1>
      <a:accent2>
        <a:srgbClr val="03A4E5"/>
      </a:accent2>
      <a:accent3>
        <a:srgbClr val="B8147F"/>
      </a:accent3>
      <a:accent4>
        <a:srgbClr val="7B5DA2"/>
      </a:accent4>
      <a:accent5>
        <a:srgbClr val="4FAF61"/>
      </a:accent5>
      <a:accent6>
        <a:srgbClr val="23A9A0"/>
      </a:accent6>
      <a:hlink>
        <a:srgbClr val="83B738"/>
      </a:hlink>
      <a:folHlink>
        <a:srgbClr val="83B7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6999c1-8dc3-4c99-a10f-6379e56fdda9">
      <Terms xmlns="http://schemas.microsoft.com/office/infopath/2007/PartnerControls"/>
    </lcf76f155ced4ddcb4097134ff3c332f>
    <TaxCatchAll xmlns="1a7a52e0-af44-4639-b07b-96c1cee2bb77" xsi:nil="true"/>
    <SharedWithUsers xmlns="1a7a52e0-af44-4639-b07b-96c1cee2bb77">
      <UserInfo>
        <DisplayName>Klára Horová</DisplayName>
        <AccountId>15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041FCD18EC6343AC0B4722D1CD7B5E" ma:contentTypeVersion="14" ma:contentTypeDescription="Vytvoří nový dokument" ma:contentTypeScope="" ma:versionID="b6d78a5cddc4f4c4d84e727fda0fb8df">
  <xsd:schema xmlns:xsd="http://www.w3.org/2001/XMLSchema" xmlns:xs="http://www.w3.org/2001/XMLSchema" xmlns:p="http://schemas.microsoft.com/office/2006/metadata/properties" xmlns:ns2="bd6999c1-8dc3-4c99-a10f-6379e56fdda9" xmlns:ns3="1a7a52e0-af44-4639-b07b-96c1cee2bb77" targetNamespace="http://schemas.microsoft.com/office/2006/metadata/properties" ma:root="true" ma:fieldsID="9630b95700dbf9a81f9c6a61f209f4c6" ns2:_="" ns3:_="">
    <xsd:import namespace="bd6999c1-8dc3-4c99-a10f-6379e56fdda9"/>
    <xsd:import namespace="1a7a52e0-af44-4639-b07b-96c1cee2bb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999c1-8dc3-4c99-a10f-6379e56f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Značky obrázků" ma:readOnly="false" ma:fieldId="{5cf76f15-5ced-4ddc-b409-7134ff3c332f}" ma:taxonomyMulti="true" ma:sspId="771a0910-4691-4308-a29a-495baf3ee5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a52e0-af44-4639-b07b-96c1cee2bb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ffd9405-ad9a-4fad-8996-fde3e045aeac}" ma:internalName="TaxCatchAll" ma:showField="CatchAllData" ma:web="1a7a52e0-af44-4639-b07b-96c1cee2b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C47583-7C6B-48B4-AA51-64F1BD519EEE}">
  <ds:schemaRefs>
    <ds:schemaRef ds:uri="2b3a910d-32ce-451d-b4aa-80266826b7e5"/>
    <ds:schemaRef ds:uri="6641e51c-d263-4c3b-99ce-c6b68e1a8a65"/>
    <ds:schemaRef ds:uri="95cc7ea0-e3a0-479c-a55c-0c1f0e754f7e"/>
    <ds:schemaRef ds:uri="ac5b1d30-a355-41a9-b45c-d87900955a58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C9C399F-830B-41E7-A82C-6BA2A4EA5128}"/>
</file>

<file path=customXml/itemProps3.xml><?xml version="1.0" encoding="utf-8"?>
<ds:datastoreItem xmlns:ds="http://schemas.openxmlformats.org/officeDocument/2006/customXml" ds:itemID="{427D8E5C-D86D-4E27-BE04-00511AFB90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10784</TotalTime>
  <Words>1378</Words>
  <Application>Microsoft Office PowerPoint</Application>
  <PresentationFormat>Širokoúhlá obrazovka</PresentationFormat>
  <Paragraphs>262</Paragraphs>
  <Slides>19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31" baseType="lpstr">
      <vt:lpstr>Poppins ExtraBold</vt:lpstr>
      <vt:lpstr>Calibri</vt:lpstr>
      <vt:lpstr>Noto Sans Symbols</vt:lpstr>
      <vt:lpstr>Google Sans</vt:lpstr>
      <vt:lpstr>Poppins 2</vt:lpstr>
      <vt:lpstr>Poppins 2 Bold</vt:lpstr>
      <vt:lpstr>Poppins 3</vt:lpstr>
      <vt:lpstr>Poppins Bold</vt:lpstr>
      <vt:lpstr>Wingdings</vt:lpstr>
      <vt:lpstr>Arial</vt:lpstr>
      <vt:lpstr>Poppins</vt:lpstr>
      <vt:lpstr>B4I PPT 16:9</vt:lpstr>
      <vt:lpstr>Prezentace aplikace PowerPoint</vt:lpstr>
      <vt:lpstr>Představení Brain4Industry (B4I)</vt:lpstr>
      <vt:lpstr>Prezentace aplikace PowerPoint</vt:lpstr>
      <vt:lpstr>SLUŽBY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Petr Pačes Digital inovation Manager  tel.: +420 775 203 115 email: pacess@s-ic.cz  Inovační centrum Za Radnicí 993 252 41 Dolní Břežany www.brain4industry.cz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Vítejte v digitální evoluci</dc:title>
  <dc:creator>Ingo Mesker</dc:creator>
  <cp:lastModifiedBy>Petr Pačes</cp:lastModifiedBy>
  <cp:revision>415</cp:revision>
  <dcterms:created xsi:type="dcterms:W3CDTF">2023-01-30T08:12:19Z</dcterms:created>
  <dcterms:modified xsi:type="dcterms:W3CDTF">2024-03-12T11:44:55Z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0x01010089041FCD18EC6343AC0B4722D1CD7B5E</vt:lpwstr>
  </property>
  <property fmtid="{D5CDD505-2E9C-101B-9397-08002B2CF9AE}" pid="3" name="MediaServiceImageTags">
    <vt:lpwstr/>
  </property>
</Properties>
</file>