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EB"/>
    <a:srgbClr val="8FAADC"/>
    <a:srgbClr val="6EA2A6"/>
    <a:srgbClr val="528184"/>
    <a:srgbClr val="395583"/>
    <a:srgbClr val="384184"/>
    <a:srgbClr val="424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Bartoňková│ICOK" userId="7943222e-214a-4f3c-b328-4c48412c9862" providerId="ADAL" clId="{B8B56088-6421-4970-929C-3F4008EEEF54}"/>
    <pc:docChg chg="modSld">
      <pc:chgData name="Hana Bartoňková│ICOK" userId="7943222e-214a-4f3c-b328-4c48412c9862" providerId="ADAL" clId="{B8B56088-6421-4970-929C-3F4008EEEF54}" dt="2023-10-31T10:50:54.321" v="5" actId="20577"/>
      <pc:docMkLst>
        <pc:docMk/>
      </pc:docMkLst>
      <pc:sldChg chg="modSp mod">
        <pc:chgData name="Hana Bartoňková│ICOK" userId="7943222e-214a-4f3c-b328-4c48412c9862" providerId="ADAL" clId="{B8B56088-6421-4970-929C-3F4008EEEF54}" dt="2023-10-31T10:50:54.321" v="5" actId="20577"/>
        <pc:sldMkLst>
          <pc:docMk/>
          <pc:sldMk cId="468858853" sldId="256"/>
        </pc:sldMkLst>
        <pc:spChg chg="mod">
          <ac:chgData name="Hana Bartoňková│ICOK" userId="7943222e-214a-4f3c-b328-4c48412c9862" providerId="ADAL" clId="{B8B56088-6421-4970-929C-3F4008EEEF54}" dt="2023-10-31T10:50:54.321" v="5" actId="20577"/>
          <ac:spMkLst>
            <pc:docMk/>
            <pc:sldMk cId="468858853" sldId="256"/>
            <ac:spMk id="15" creationId="{06A040FC-DF6B-F279-C12D-EFB043F60DBC}"/>
          </ac:spMkLst>
        </pc:spChg>
      </pc:sldChg>
      <pc:sldChg chg="modSp mod">
        <pc:chgData name="Hana Bartoňková│ICOK" userId="7943222e-214a-4f3c-b328-4c48412c9862" providerId="ADAL" clId="{B8B56088-6421-4970-929C-3F4008EEEF54}" dt="2023-10-31T10:50:14.581" v="0" actId="113"/>
        <pc:sldMkLst>
          <pc:docMk/>
          <pc:sldMk cId="2448572485" sldId="259"/>
        </pc:sldMkLst>
        <pc:spChg chg="mod">
          <ac:chgData name="Hana Bartoňková│ICOK" userId="7943222e-214a-4f3c-b328-4c48412c9862" providerId="ADAL" clId="{B8B56088-6421-4970-929C-3F4008EEEF54}" dt="2023-10-31T10:50:14.581" v="0" actId="113"/>
          <ac:spMkLst>
            <pc:docMk/>
            <pc:sldMk cId="2448572485" sldId="259"/>
            <ac:spMk id="2" creationId="{F823B6BB-103A-BB68-7241-1C17459B0F5D}"/>
          </ac:spMkLst>
        </pc:spChg>
      </pc:sldChg>
      <pc:sldChg chg="modSp mod">
        <pc:chgData name="Hana Bartoňková│ICOK" userId="7943222e-214a-4f3c-b328-4c48412c9862" providerId="ADAL" clId="{B8B56088-6421-4970-929C-3F4008EEEF54}" dt="2023-10-31T10:50:21.025" v="1" actId="113"/>
        <pc:sldMkLst>
          <pc:docMk/>
          <pc:sldMk cId="3360571156" sldId="260"/>
        </pc:sldMkLst>
        <pc:spChg chg="mod">
          <ac:chgData name="Hana Bartoňková│ICOK" userId="7943222e-214a-4f3c-b328-4c48412c9862" providerId="ADAL" clId="{B8B56088-6421-4970-929C-3F4008EEEF54}" dt="2023-10-31T10:50:21.025" v="1" actId="113"/>
          <ac:spMkLst>
            <pc:docMk/>
            <pc:sldMk cId="3360571156" sldId="260"/>
            <ac:spMk id="2" creationId="{F823B6BB-103A-BB68-7241-1C17459B0F5D}"/>
          </ac:spMkLst>
        </pc:spChg>
      </pc:sldChg>
      <pc:sldChg chg="modSp mod">
        <pc:chgData name="Hana Bartoňková│ICOK" userId="7943222e-214a-4f3c-b328-4c48412c9862" providerId="ADAL" clId="{B8B56088-6421-4970-929C-3F4008EEEF54}" dt="2023-10-31T10:50:24.694" v="2" actId="113"/>
        <pc:sldMkLst>
          <pc:docMk/>
          <pc:sldMk cId="2989342022" sldId="261"/>
        </pc:sldMkLst>
        <pc:spChg chg="mod">
          <ac:chgData name="Hana Bartoňková│ICOK" userId="7943222e-214a-4f3c-b328-4c48412c9862" providerId="ADAL" clId="{B8B56088-6421-4970-929C-3F4008EEEF54}" dt="2023-10-31T10:50:24.694" v="2" actId="113"/>
          <ac:spMkLst>
            <pc:docMk/>
            <pc:sldMk cId="2989342022" sldId="261"/>
            <ac:spMk id="2" creationId="{F823B6BB-103A-BB68-7241-1C17459B0F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86D6C-CA8A-69BA-306D-C11AF4D70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5EC148-BEDB-A603-C998-5715E64A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2EDCA-61EA-93B6-9205-D33C61A0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BF5D9E-DB1E-30D2-B34E-4C899F0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D60B27-CE10-6F8C-4A90-1CC2667E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7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69CBD-D9C5-8D5E-C8E1-86E65EC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F9B1A7-8AEC-F283-F57B-635EBC2A8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2764D2-537B-E7E1-D535-3EDC0F7B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AC6759-2534-68AE-1E6C-9B6322A4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1A7E60-8307-07C2-6F33-48739FB4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430F4F-49ED-F3C0-CAB9-00C492845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4B25E2-88F9-60AA-DD27-43447AF6B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8E0F0-849B-6AC0-324A-8335DA3C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134F57-03D4-6708-3AA7-0AE9E5DB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D33143-82B4-4B53-77D1-5DA4E930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F6845-AF4E-C7BF-D2D6-73DEDB22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A7E18-3973-E5ED-1743-79F637869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22B94-6709-0595-DB5A-7C24AEF4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BB0E9-E4B4-EF26-E8BC-A3D68D05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E01378-05C5-00B6-8AA3-7D0DF1D7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0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89602-D8A4-9263-A242-A1748F1A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97BB91-FD4D-C5C9-F3B4-600605C8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AD3E2C-608A-F300-52C2-3AF8092F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A9BE47-3C31-F981-9E78-DA1D4E7A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73F5DF-714D-12EA-0FFB-1DF339A1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0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BE194-C5A1-1646-D9B7-DCA3401A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4B7476-8BD5-4D55-D0BA-BEEE4A53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0C8173-0185-D3E9-00D3-314547F4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779E7E-32C1-3BCE-F40C-E80F0479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BD967C-FFED-CA28-4A09-C8FA3E1D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BAA3F2-2CD2-DACD-02D0-079A6129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02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AE485-02D2-29B0-78F6-32EC4A8E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57AA67-7F04-F88C-0CDF-9A7494461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B7B625-FCC5-A9C3-3BAA-1796552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6E54F2-6323-4132-34B5-A1B817554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F75B81-913F-053A-BB79-66C2DC2B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9BC6F9-661F-7A63-1054-F9D15339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0718C8-37EF-9259-5F7D-1C7DB103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AA6013-010D-D049-6D7F-2637085E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21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2433E-FAA1-DAA9-6A6F-086B40DF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AEBD48-4965-B0C3-0CE2-DB4B5A00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5039D0-5DE7-413B-E32B-F695CBF8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0D8E4C-4E42-A19D-FA4C-CB4E1869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92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A999FF-C839-A6AD-B56B-B0239B7A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0323ED-C112-0940-65DE-2F3290DC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EFD08C-091C-F676-7015-2F8502AE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6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E9009-03E5-3A52-0051-51A67519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4DB76-D1DE-7726-B638-E4ECE68C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9B0D0D-3029-D098-B4E2-D92DFA6F1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84481E-9C77-10E3-FBCE-F7BD611E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F709BC-9179-78E8-118A-47CF4017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471D0B-02E0-0EAF-0DE8-99FCFB34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7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A4BFB-CBD5-9E2C-0C9E-2034351B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9D6AB1-E7D9-98D6-F338-89D0F3322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F0EE1D-841D-DD8B-8B53-976C52536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4018CE-9368-D5A0-EBF6-1A8059EE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1877F8-1A73-98E5-A986-04AECF0D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C56F6E-B788-6D55-F08E-16DA3F5C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55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53B0D-DD3D-92A5-37D3-4687B7FA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6539E5-D06D-3F05-9EA0-4AA02D592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B2125B-D33D-4A79-C52D-16845DE6C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2D46B-67FF-41C8-B123-C57C47E580AE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018B2A-1152-D4ED-AA7D-841C521DF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D60904-BA62-B194-DA1F-491A428E8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inesmiles.blogspot.com/2011/05/prioritizing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hatoriz/21033277639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CDE24092-BCAE-3D2B-4232-C20F89A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850" y="-2753"/>
            <a:ext cx="5010150" cy="192919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216000" rIns="216000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 projektu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„Systémová podpora implementace a řízení Národní RIS3 strategie 2023+“</a:t>
            </a:r>
          </a:p>
          <a:p>
            <a:pPr>
              <a:lnSpc>
                <a:spcPct val="110000"/>
              </a:lnSpc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Registrační číslo projektu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CZ.02.01.02/00/22_004/0004699</a:t>
            </a:r>
            <a:endParaRPr lang="cs-CZ" sz="2000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49C94D4-3D75-C21C-6669-821F3F48B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41" y="5365784"/>
            <a:ext cx="7732117" cy="1102883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0206E2BB-711E-8B2C-577E-1DD4849F2FEA}"/>
              </a:ext>
            </a:extLst>
          </p:cNvPr>
          <p:cNvSpPr txBox="1">
            <a:spLocks/>
          </p:cNvSpPr>
          <p:nvPr/>
        </p:nvSpPr>
        <p:spPr>
          <a:xfrm>
            <a:off x="7894040" y="3697687"/>
            <a:ext cx="38435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9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cký objekt 7" descr="Výzkum obrys">
            <a:extLst>
              <a:ext uri="{FF2B5EF4-FFF2-40B4-BE49-F238E27FC236}">
                <a16:creationId xmlns:a16="http://schemas.microsoft.com/office/drawing/2014/main" id="{0A6665DB-1D01-BAD8-9C0F-27A8053B1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23198" y="2401348"/>
            <a:ext cx="914400" cy="914400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8689C1BB-7CB8-77DC-A339-F10912B88893}"/>
              </a:ext>
            </a:extLst>
          </p:cNvPr>
          <p:cNvSpPr txBox="1">
            <a:spLocks/>
          </p:cNvSpPr>
          <p:nvPr/>
        </p:nvSpPr>
        <p:spPr>
          <a:xfrm>
            <a:off x="7181850" y="2150917"/>
            <a:ext cx="5010150" cy="1322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216000" tIns="45720" rIns="21600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Klíčová aktivita KA4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Rozvoj kompetencí a mezinárodní spolupráce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kern="1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Datum:</a:t>
            </a:r>
            <a:r>
              <a:rPr lang="cs-CZ" sz="2000" kern="1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1. 11. 2023</a:t>
            </a:r>
            <a:endParaRPr kumimoji="0" lang="cs-CZ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E99B5E1-DB5F-C7F5-A5A8-5C51F71252BC}"/>
              </a:ext>
            </a:extLst>
          </p:cNvPr>
          <p:cNvSpPr txBox="1">
            <a:spLocks/>
          </p:cNvSpPr>
          <p:nvPr/>
        </p:nvSpPr>
        <p:spPr>
          <a:xfrm>
            <a:off x="7181850" y="3697687"/>
            <a:ext cx="5010150" cy="1369613"/>
          </a:xfrm>
          <a:prstGeom prst="rect">
            <a:avLst/>
          </a:prstGeom>
          <a:solidFill>
            <a:srgbClr val="FFFAEB"/>
          </a:solidFill>
          <a:ln>
            <a:noFill/>
          </a:ln>
        </p:spPr>
        <p:txBody>
          <a:bodyPr vert="horz" lIns="216000" tIns="45720" rIns="216000" bIns="45720" rtlCol="0" anchor="ctr" anchorCtr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*Účastí na vzdělávací akci souhlasíte se způsobem zpracování osobních údajů ze vzdělávací akce. Jedná se o osobní údaje typu jméno, příjmení, e-mail a organizace. Zpracování bude použito pro potřeby zajištění prezenční listiny a za účelem doložení podmínek projektu financovaného z OP JAK. Pravidla GDPR jsou také na webu Agentury CzechInvest.</a:t>
            </a:r>
          </a:p>
        </p:txBody>
      </p:sp>
      <p:sp>
        <p:nvSpPr>
          <p:cNvPr id="15" name="Podnadpis 2">
            <a:extLst>
              <a:ext uri="{FF2B5EF4-FFF2-40B4-BE49-F238E27FC236}">
                <a16:creationId xmlns:a16="http://schemas.microsoft.com/office/drawing/2014/main" id="{06A040FC-DF6B-F279-C12D-EFB043F60DBC}"/>
              </a:ext>
            </a:extLst>
          </p:cNvPr>
          <p:cNvSpPr txBox="1">
            <a:spLocks/>
          </p:cNvSpPr>
          <p:nvPr/>
        </p:nvSpPr>
        <p:spPr>
          <a:xfrm>
            <a:off x="0" y="-2753"/>
            <a:ext cx="6966856" cy="5067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216000" tIns="45720" rIns="21600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0" i="0" u="none" strike="noStrike" kern="1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Diskuze</a:t>
            </a:r>
          </a:p>
        </p:txBody>
      </p:sp>
    </p:spTree>
    <p:extLst>
      <p:ext uri="{BB962C8B-B14F-4D97-AF65-F5344CB8AC3E}">
        <p14:creationId xmlns:p14="http://schemas.microsoft.com/office/powerpoint/2010/main" val="46885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B8354-4AA2-B64F-AC4A-BE887468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k diskuzi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4742500-1C0E-6910-B270-878F33129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50050" y="2430697"/>
            <a:ext cx="2859699" cy="2273461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2CAC34D5-EAF6-9D22-6E6E-6461D3403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383" y="1429951"/>
            <a:ext cx="7949031" cy="478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1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23B6BB-103A-BB68-7241-1C17459B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/>
              <a:t>Struktura diskuze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6CCBA-6827-C373-AB51-45C893C1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/>
              <a:t>Charakteristika tématu</a:t>
            </a:r>
          </a:p>
          <a:p>
            <a:r>
              <a:rPr lang="cs-CZ" sz="2200"/>
              <a:t>Sdílení zkušeností</a:t>
            </a:r>
          </a:p>
          <a:p>
            <a:r>
              <a:rPr lang="cs-CZ" sz="2200"/>
              <a:t>Shrnutí/nejčastější řešení a postupy</a:t>
            </a:r>
          </a:p>
        </p:txBody>
      </p:sp>
      <p:pic>
        <p:nvPicPr>
          <p:cNvPr id="5" name="Picture 4" descr="Mnoho otazníků na černém pozadí">
            <a:extLst>
              <a:ext uri="{FF2B5EF4-FFF2-40B4-BE49-F238E27FC236}">
                <a16:creationId xmlns:a16="http://schemas.microsoft.com/office/drawing/2014/main" id="{37DFEB7D-9C1B-9CD6-8E13-9EE929A1EF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24" r="7" b="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8229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23B6BB-103A-BB68-7241-1C17459B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4200" dirty="0"/>
              <a:t>Charakteristika tématu – </a:t>
            </a:r>
            <a:r>
              <a:rPr lang="cs-CZ" sz="4200" b="1" dirty="0"/>
              <a:t>EVALUACE RIS3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6CCBA-6827-C373-AB51-45C893C1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200" dirty="0" err="1"/>
              <a:t>metody</a:t>
            </a:r>
            <a:r>
              <a:rPr lang="pt-BR" sz="2200" dirty="0"/>
              <a:t> </a:t>
            </a:r>
            <a:r>
              <a:rPr lang="pt-BR" sz="2200" dirty="0" err="1"/>
              <a:t>evaluace</a:t>
            </a:r>
            <a:r>
              <a:rPr lang="pt-BR" sz="2200" dirty="0"/>
              <a:t> RIS3 v </a:t>
            </a:r>
            <a:r>
              <a:rPr lang="pt-BR" sz="2200" dirty="0" err="1"/>
              <a:t>rámci</a:t>
            </a:r>
            <a:r>
              <a:rPr lang="pt-BR" sz="2200" dirty="0"/>
              <a:t> SA</a:t>
            </a:r>
            <a:endParaRPr lang="cs-CZ" sz="2200" dirty="0"/>
          </a:p>
          <a:p>
            <a:r>
              <a:rPr lang="pt-BR" sz="2200" dirty="0" err="1"/>
              <a:t>monitorovací</a:t>
            </a:r>
            <a:r>
              <a:rPr lang="pt-BR" sz="2200" dirty="0"/>
              <a:t> </a:t>
            </a:r>
            <a:r>
              <a:rPr lang="pt-BR" sz="2200" dirty="0" err="1"/>
              <a:t>soustava</a:t>
            </a:r>
            <a:r>
              <a:rPr lang="pt-BR" sz="2200" dirty="0"/>
              <a:t> </a:t>
            </a:r>
            <a:r>
              <a:rPr lang="pt-BR" sz="2200" dirty="0" err="1"/>
              <a:t>indikátorů</a:t>
            </a:r>
            <a:r>
              <a:rPr lang="pt-BR" sz="2200" dirty="0"/>
              <a:t> na </a:t>
            </a:r>
            <a:r>
              <a:rPr lang="pt-BR" sz="2200" dirty="0" err="1"/>
              <a:t>úrovni</a:t>
            </a:r>
            <a:r>
              <a:rPr lang="pt-BR" sz="2200" dirty="0"/>
              <a:t> </a:t>
            </a:r>
            <a:r>
              <a:rPr lang="pt-BR" sz="2200" dirty="0" err="1"/>
              <a:t>kraje</a:t>
            </a:r>
            <a:endParaRPr lang="cs-CZ" sz="2200" dirty="0" err="1"/>
          </a:p>
          <a:p>
            <a:r>
              <a:rPr lang="cs-CZ" sz="2200" dirty="0"/>
              <a:t>...</a:t>
            </a:r>
            <a:endParaRPr lang="cs-CZ" sz="2200" dirty="0">
              <a:cs typeface="Calibri"/>
            </a:endParaRPr>
          </a:p>
          <a:p>
            <a:pPr marL="0" indent="0">
              <a:buNone/>
            </a:pPr>
            <a:endParaRPr lang="cs-CZ" sz="2200"/>
          </a:p>
        </p:txBody>
      </p:sp>
      <p:pic>
        <p:nvPicPr>
          <p:cNvPr id="5" name="Picture 4" descr="Skupina barevných dřevěných figurek">
            <a:extLst>
              <a:ext uri="{FF2B5EF4-FFF2-40B4-BE49-F238E27FC236}">
                <a16:creationId xmlns:a16="http://schemas.microsoft.com/office/drawing/2014/main" id="{3DC5368C-4D0B-C6BF-9939-D01DD608B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35" r="18025" b="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4857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23B6BB-103A-BB68-7241-1C17459B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3800" dirty="0"/>
              <a:t>Charakteristika tématu – </a:t>
            </a:r>
            <a:r>
              <a:rPr lang="cs-CZ" sz="3800" b="1" dirty="0"/>
              <a:t>DOPADOVÉ EVALUACE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6CCBA-6827-C373-AB51-45C893C1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metody dopadové evaluace</a:t>
            </a:r>
          </a:p>
          <a:p>
            <a:r>
              <a:rPr lang="cs-CZ" sz="2200" dirty="0"/>
              <a:t>kauzalita u dopadu</a:t>
            </a:r>
          </a:p>
          <a:p>
            <a:r>
              <a:rPr lang="cs-CZ" sz="2200" dirty="0"/>
              <a:t>...</a:t>
            </a:r>
            <a:endParaRPr lang="cs-CZ" sz="2200" dirty="0">
              <a:cs typeface="Calibri" panose="020F0502020204030204"/>
            </a:endParaRPr>
          </a:p>
          <a:p>
            <a:pPr marL="0" indent="0">
              <a:buNone/>
            </a:pPr>
            <a:endParaRPr lang="cs-CZ" sz="2200" dirty="0">
              <a:cs typeface="Calibri" panose="020F0502020204030204"/>
            </a:endParaRPr>
          </a:p>
        </p:txBody>
      </p:sp>
      <p:pic>
        <p:nvPicPr>
          <p:cNvPr id="5" name="Picture 4" descr="Žárovka na žlutém pozadí s načrtnutými paprsky světla a kabelem">
            <a:extLst>
              <a:ext uri="{FF2B5EF4-FFF2-40B4-BE49-F238E27FC236}">
                <a16:creationId xmlns:a16="http://schemas.microsoft.com/office/drawing/2014/main" id="{3AE71446-C07F-47B7-732E-6F13D76E6C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89" r="3" b="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6057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23B6BB-103A-BB68-7241-1C17459B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3800" dirty="0"/>
              <a:t>Charakteristika tématu – </a:t>
            </a:r>
            <a:r>
              <a:rPr lang="cs-CZ" sz="3800" b="1" dirty="0"/>
              <a:t>KOMPLEXNÍ EVALUACE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6CCBA-6827-C373-AB51-45C893C1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/>
              <a:t>návrh a realizace komplexní evaluace systému služeb inovačního centra – ne pouze vybraných programů</a:t>
            </a:r>
          </a:p>
          <a:p>
            <a:r>
              <a:rPr lang="cs-CZ" sz="2200"/>
              <a:t>...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B5A36B-97B9-5917-5EDB-86292260C4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349" r="2134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89A7FF3F-FCFF-E864-58AF-0DEDB4BBA0C5}"/>
              </a:ext>
            </a:extLst>
          </p:cNvPr>
          <p:cNvSpPr txBox="1"/>
          <p:nvPr/>
        </p:nvSpPr>
        <p:spPr>
          <a:xfrm>
            <a:off x="5311775" y="6858000"/>
            <a:ext cx="6878638" cy="3175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3"/>
              </a:rPr>
              <a:t>Tato fotka</a:t>
            </a:r>
            <a:r>
              <a:rPr lang="en-US" dirty="0"/>
              <a:t> od </a:t>
            </a:r>
            <a:r>
              <a:rPr lang="en-US" dirty="0" err="1"/>
              <a:t>autora</a:t>
            </a:r>
            <a:r>
              <a:rPr lang="en-US" dirty="0"/>
              <a:t> </a:t>
            </a:r>
            <a:r>
              <a:rPr lang="en-US" dirty="0" err="1"/>
              <a:t>Neznámý</a:t>
            </a:r>
            <a:r>
              <a:rPr lang="en-US" dirty="0"/>
              <a:t> </a:t>
            </a:r>
            <a:r>
              <a:rPr lang="en-US" dirty="0" err="1"/>
              <a:t>autor</a:t>
            </a:r>
            <a:r>
              <a:rPr lang="en-US" dirty="0"/>
              <a:t> s </a:t>
            </a:r>
            <a:r>
              <a:rPr lang="en-US" dirty="0" err="1"/>
              <a:t>licencí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CC BY-NC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42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91A0DC3-66FE-48BB-AB02-A0EFD0A9A88F}">
  <we:reference id="wa200003964" version="1.0.0.0" store="en-US" storeType="OMEX"/>
  <we:alternateReferences>
    <we:reference id="WA200003964" version="1.0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041FCD18EC6343AC0B4722D1CD7B5E" ma:contentTypeVersion="11" ma:contentTypeDescription="Vytvoří nový dokument" ma:contentTypeScope="" ma:versionID="f7915aa1654923dd286cf04853bcba30">
  <xsd:schema xmlns:xsd="http://www.w3.org/2001/XMLSchema" xmlns:xs="http://www.w3.org/2001/XMLSchema" xmlns:p="http://schemas.microsoft.com/office/2006/metadata/properties" xmlns:ns2="bd6999c1-8dc3-4c99-a10f-6379e56fdda9" xmlns:ns3="1a7a52e0-af44-4639-b07b-96c1cee2bb77" targetNamespace="http://schemas.microsoft.com/office/2006/metadata/properties" ma:root="true" ma:fieldsID="4b64868c61e452e0bcb724b9be421d68" ns2:_="" ns3:_="">
    <xsd:import namespace="bd6999c1-8dc3-4c99-a10f-6379e56fdda9"/>
    <xsd:import namespace="1a7a52e0-af44-4639-b07b-96c1cee2b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999c1-8dc3-4c99-a10f-6379e56fd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771a0910-4691-4308-a29a-495baf3ee5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a52e0-af44-4639-b07b-96c1cee2bb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ffd9405-ad9a-4fad-8996-fde3e045aeac}" ma:internalName="TaxCatchAll" ma:showField="CatchAllData" ma:web="1a7a52e0-af44-4639-b07b-96c1cee2b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6999c1-8dc3-4c99-a10f-6379e56fdda9">
      <Terms xmlns="http://schemas.microsoft.com/office/infopath/2007/PartnerControls"/>
    </lcf76f155ced4ddcb4097134ff3c332f>
    <TaxCatchAll xmlns="1a7a52e0-af44-4639-b07b-96c1cee2bb77" xsi:nil="true"/>
  </documentManagement>
</p:properties>
</file>

<file path=customXml/itemProps1.xml><?xml version="1.0" encoding="utf-8"?>
<ds:datastoreItem xmlns:ds="http://schemas.openxmlformats.org/officeDocument/2006/customXml" ds:itemID="{E200D742-BD93-4DA6-B88D-C0FD41F86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6999c1-8dc3-4c99-a10f-6379e56fdda9"/>
    <ds:schemaRef ds:uri="1a7a52e0-af44-4639-b07b-96c1cee2b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15BAA6-D557-4352-9593-122F900269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85C14A-41F8-4593-B157-D78F56CAF7A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d6999c1-8dc3-4c99-a10f-6379e56fdda9"/>
    <ds:schemaRef ds:uri="1a7a52e0-af44-4639-b07b-96c1cee2bb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172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Témata k diskuzi</vt:lpstr>
      <vt:lpstr>Struktura diskuze</vt:lpstr>
      <vt:lpstr>Charakteristika tématu – EVALUACE RIS3</vt:lpstr>
      <vt:lpstr>Charakteristika tématu – DOPADOVÉ EVALUACE </vt:lpstr>
      <vt:lpstr>Charakteristika tématu – KOMPLEXNÍ EVALUACE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Kočová Barbora</dc:creator>
  <cp:lastModifiedBy>Hana Bartoňková│ICOK</cp:lastModifiedBy>
  <cp:revision>42</cp:revision>
  <dcterms:created xsi:type="dcterms:W3CDTF">2023-10-09T07:54:26Z</dcterms:created>
  <dcterms:modified xsi:type="dcterms:W3CDTF">2023-10-31T10:56:20Z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0x01010089041FCD18EC6343AC0B4722D1CD7B5E</vt:lpwstr>
  </property>
  <property fmtid="{D5CDD505-2E9C-101B-9397-08002B2CF9AE}" pid="3" name="MediaServiceImageTags">
    <vt:lpwstr/>
  </property>
</Properties>
</file>