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9"/>
  </p:notesMasterIdLst>
  <p:sldIdLst>
    <p:sldId id="256" r:id="rId2"/>
    <p:sldId id="263" r:id="rId3"/>
    <p:sldId id="264" r:id="rId4"/>
    <p:sldId id="257" r:id="rId5"/>
    <p:sldId id="260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92" autoAdjust="0"/>
  </p:normalViewPr>
  <p:slideViewPr>
    <p:cSldViewPr snapToGrid="0">
      <p:cViewPr varScale="1">
        <p:scale>
          <a:sx n="63" d="100"/>
          <a:sy n="63" d="100"/>
        </p:scale>
        <p:origin x="52" y="3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39517-7A0B-41F7-99D2-A637B5EF1D50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EF191-2E30-44AE-8BA9-C48B027467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86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83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96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39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8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0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13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0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1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49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51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05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661242-33FB-47CD-A230-B54F268D5283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572D82-58E3-41A0-8EF1-0F61FA2EAB1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5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8605C-C21C-C5DB-9AE5-2D0320819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066" y="546508"/>
            <a:ext cx="9247291" cy="2098226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  <a:t>Zkušenosti s evaluací ve spolupráci </a:t>
            </a:r>
            <a:br>
              <a:rPr lang="cs-CZ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</a:br>
            <a:r>
              <a:rPr lang="cs-CZ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  <a:t>s </a:t>
            </a:r>
            <a:r>
              <a:rPr lang="cs-CZ" sz="4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  <a:t>World</a:t>
            </a:r>
            <a:r>
              <a:rPr lang="cs-CZ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  <a:t> Bank</a:t>
            </a:r>
            <a:endParaRPr lang="cs-CZ" sz="4000" dirty="0">
              <a:latin typeface="Calibri" panose="020F0502020204030204" pitchFamily="34" charset="0"/>
              <a:ea typeface="ADLaM Display" panose="020F0502020204030204" pitchFamily="2" charset="0"/>
              <a:cs typeface="Calibri" panose="020F05020202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3A24EA-8DAB-F727-C9C6-8FB843F62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9066" y="3751624"/>
            <a:ext cx="8637072" cy="1863364"/>
          </a:xfrm>
        </p:spPr>
        <p:txBody>
          <a:bodyPr>
            <a:noAutofit/>
          </a:bodyPr>
          <a:lstStyle/>
          <a:p>
            <a:r>
              <a:rPr lang="cs-CZ" sz="1400" dirty="0"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  <a:t>Petr Hlaváček</a:t>
            </a:r>
          </a:p>
          <a:p>
            <a:endParaRPr lang="cs-CZ" sz="1400" dirty="0">
              <a:latin typeface="Calibri" panose="020F0502020204030204" pitchFamily="34" charset="0"/>
              <a:ea typeface="ADLaM Display" panose="020F0502020204030204" pitchFamily="2" charset="0"/>
              <a:cs typeface="Calibri" panose="020F0502020204030204" pitchFamily="34" charset="0"/>
            </a:endParaRPr>
          </a:p>
          <a:p>
            <a:r>
              <a:rPr lang="cs-CZ" sz="1400" b="1" dirty="0"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  <a:t>Inovační centrum Ústeckého kraje, z. s.</a:t>
            </a:r>
            <a:br>
              <a:rPr lang="cs-CZ" sz="1400" dirty="0"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</a:br>
            <a:r>
              <a:rPr lang="cs-CZ" sz="1400" dirty="0"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  <a:t>Velká Hradební 2800/54</a:t>
            </a:r>
            <a:br>
              <a:rPr lang="cs-CZ" sz="1400" dirty="0"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</a:br>
            <a:r>
              <a:rPr lang="cs-CZ" sz="1400" dirty="0"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  <a:t>400 01 Ústí nad Labem</a:t>
            </a:r>
            <a:br>
              <a:rPr lang="cs-CZ" sz="1400" dirty="0"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</a:br>
            <a:r>
              <a:rPr lang="cs-CZ" sz="1400" dirty="0">
                <a:latin typeface="Calibri" panose="020F0502020204030204" pitchFamily="34" charset="0"/>
                <a:ea typeface="ADLaM Display" panose="020F0502020204030204" pitchFamily="2" charset="0"/>
                <a:cs typeface="Calibri" panose="020F0502020204030204" pitchFamily="34" charset="0"/>
              </a:rPr>
              <a:t>e-mail: hlavacek@icuk.cz</a:t>
            </a:r>
          </a:p>
        </p:txBody>
      </p:sp>
      <p:pic>
        <p:nvPicPr>
          <p:cNvPr id="5" name="Obrázek 4" descr="Obsah obrázku černá, tma&#10;&#10;Popis byl vytvořen automaticky">
            <a:extLst>
              <a:ext uri="{FF2B5EF4-FFF2-40B4-BE49-F238E27FC236}">
                <a16:creationId xmlns:a16="http://schemas.microsoft.com/office/drawing/2014/main" id="{8D974241-F289-74C8-BBC8-A656281A7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038" y="4822719"/>
            <a:ext cx="1308398" cy="92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6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BED86-0200-07CF-1653-01AF77391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7057"/>
          </a:xfrm>
        </p:spPr>
        <p:txBody>
          <a:bodyPr>
            <a:normAutofit/>
          </a:bodyPr>
          <a:lstStyle/>
          <a:p>
            <a:r>
              <a:rPr lang="cs-CZ" sz="4400" b="1" dirty="0"/>
              <a:t>Východiska spolupráce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B6F46E-08F8-35CB-E63D-5B8028E41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16833"/>
            <a:ext cx="9601200" cy="4150567"/>
          </a:xfrm>
        </p:spPr>
        <p:txBody>
          <a:bodyPr>
            <a:normAutofit/>
          </a:bodyPr>
          <a:lstStyle/>
          <a:p>
            <a:endParaRPr lang="cs-CZ" alt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alt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Existuje dlouhodobé partnerství mezi GŘ REGIO Evropské komise a Světovou bankou, jeho cílem je podporovat členské státy EU v tvorbě politiky strategie inteligentní specializace (S3). </a:t>
            </a:r>
          </a:p>
          <a:p>
            <a:r>
              <a:rPr lang="cs-CZ" alt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Světová banka proto pomáhá vybraným projektovým týmům z veřejných orgánů/agentur v navrhování programů veřejné podpory a hodnocení dopadů vybraných veřejných intervencí. </a:t>
            </a:r>
          </a:p>
          <a:p>
            <a:r>
              <a:rPr lang="cs-CZ" alt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Dalším cílem je podporovat zefektivnění programů veřejné podpory a budování evaluačních kapacit institucí.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5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8C302-C812-86AA-E350-5E7A5A5E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107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Metodický postup: aplikace teorie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DCC2A-156A-F3C8-0836-AAEC24D1A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473" y="1856652"/>
            <a:ext cx="10338179" cy="5001348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Teorie změny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mapuje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kauzalit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mezi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vstupy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aktivitami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požadovanými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včetně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předpokladů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rizik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realizaci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Teorie změny přináší odpovědi na otázky : 1. Jaké jsou výsledky programu?, 2. Byly předpokládané cíle programu dosaženy?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základě definovaných cílů by měly být stanoveny konkrétní ukazatele změny, které lze měřit. Tyto ukazatele by měly být kvantitativní i kvalitativní povahy (data jsou získána z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hosp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výkazů firem a z rozhovorů),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Dva soubory firem : a) podpořené subjekty dotačním programem, b) kontrolní skupina firem, které podporu nečerpali.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základě výsledků měření účinnosti vyhodnotit dopad programu na podpořené subjekty a případně program inovovat i s ohledem na potřeby regionu.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6CC8C-78EA-2473-3553-97831017F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latin typeface="Calibri" panose="020F0502020204030204" pitchFamily="34" charset="0"/>
                <a:cs typeface="Calibri" panose="020F0502020204030204" pitchFamily="34" charset="0"/>
              </a:rPr>
              <a:t>Předmět spolupráce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2FB26-19DD-6CA3-EBFE-7BE8DEFF1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473" y="1948287"/>
            <a:ext cx="10242645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Současná spolupráce je založena na kooperaci mezi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World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Bank, MŽP s podporu GŘ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Regio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EU, s aplikací v Ústeckém a Karlovarském kraji. 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Jak je nastavena spolupráce v </a:t>
            </a:r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Ústeckém kraji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Pilotní fáze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 cílem je prozkoumat u firem, které požádaly o inovační voucher z programu Ústeckého kraje: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jakým způsobem byl voucher využit,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se zvýšil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networking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kooperace v regionu (ekosystém),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se zvýšila životaschopnost podniku (pravděpodobnost trvalého přežití na trhu),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se zvýšily tržby a zaměstnanost,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se zvýšila pravděpodobnost další inovační činnosti.</a:t>
            </a:r>
          </a:p>
        </p:txBody>
      </p:sp>
    </p:spTree>
    <p:extLst>
      <p:ext uri="{BB962C8B-B14F-4D97-AF65-F5344CB8AC3E}">
        <p14:creationId xmlns:p14="http://schemas.microsoft.com/office/powerpoint/2010/main" val="178082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5E0A30-EB46-9C56-6175-C4770007E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Před zahájením hlavní studie provedeme pilotní setkání s firmami, které v minulých letech obdržely poukázky od ICUK.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Účelem pilotního projektu je otestovat a zdokonalit formu intervenci. Přesný počet firem, které byly v minulosti příjemci voucherů a které se zúčastní pilotu, by měl být minimálně 20 z Ústeckého kraje.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Pilotní firmy projdou stejným procesem jako firmy v pozdějším hlavním procesu. Nejprve bude polovina firem náhodně vybrána výzkumným týmem z podpořené  skupiny a polovina do kontrolní skupiny.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59FA928-6C44-4D31-A856-513588F1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dirty="0"/>
              <a:t>Pilotní fáze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2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917C9-2B45-AC22-A742-BE34E63F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fáze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C146A3-1A32-8F87-3EB5-014EA8E2A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4403"/>
            <a:ext cx="9603275" cy="4132498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Všechny firmy z Ústeckého a Karlovarského kraje, které budou vybrány k získání voucheru (zahrnující také vouchery na rozvoj podnikání a vouchery na digitalizaci), budou tvořit výběrový soubor pro studii.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rámci hlavního pokusu výzkumný tým náhodně vybere polovinu firem ze vzorku, které budou pozvány na pravidelná setkání (podpořená skupina firem).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Kontrolní skupina firem bude vyhodnocována separátně od první skupiny.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Výzkumný tým WB pak rozdělí podniky z ošetřované skupiny do skupin po 5 až 10 podnicích. Tyto skupiny jsou pak pozvány na pravidelná setkání po dobu nejméně čtyř měsíců.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První setkání všech skupin firem z Ústeckého kraje se uskuteční na místě vybraném ICUK a výzkumným týmem.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Pozdější setkání se mohou konat v místě sídla firem ze skupin.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477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3F6416-079A-86C3-2861-794F2F4C0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Děkuji za pozornost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i="1" dirty="0"/>
              <a:t>Petr Hlaváček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2565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041FCD18EC6343AC0B4722D1CD7B5E" ma:contentTypeVersion="11" ma:contentTypeDescription="Vytvoří nový dokument" ma:contentTypeScope="" ma:versionID="f7915aa1654923dd286cf04853bcba30">
  <xsd:schema xmlns:xsd="http://www.w3.org/2001/XMLSchema" xmlns:xs="http://www.w3.org/2001/XMLSchema" xmlns:p="http://schemas.microsoft.com/office/2006/metadata/properties" xmlns:ns2="bd6999c1-8dc3-4c99-a10f-6379e56fdda9" xmlns:ns3="1a7a52e0-af44-4639-b07b-96c1cee2bb77" targetNamespace="http://schemas.microsoft.com/office/2006/metadata/properties" ma:root="true" ma:fieldsID="4b64868c61e452e0bcb724b9be421d68" ns2:_="" ns3:_="">
    <xsd:import namespace="bd6999c1-8dc3-4c99-a10f-6379e56fdda9"/>
    <xsd:import namespace="1a7a52e0-af44-4639-b07b-96c1cee2b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999c1-8dc3-4c99-a10f-6379e56fd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771a0910-4691-4308-a29a-495baf3ee5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a52e0-af44-4639-b07b-96c1cee2bb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dffd9405-ad9a-4fad-8996-fde3e045aeac}" ma:internalName="TaxCatchAll" ma:showField="CatchAllData" ma:web="1a7a52e0-af44-4639-b07b-96c1cee2b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6999c1-8dc3-4c99-a10f-6379e56fdda9">
      <Terms xmlns="http://schemas.microsoft.com/office/infopath/2007/PartnerControls"/>
    </lcf76f155ced4ddcb4097134ff3c332f>
    <TaxCatchAll xmlns="1a7a52e0-af44-4639-b07b-96c1cee2bb77" xsi:nil="true"/>
  </documentManagement>
</p:properties>
</file>

<file path=customXml/itemProps1.xml><?xml version="1.0" encoding="utf-8"?>
<ds:datastoreItem xmlns:ds="http://schemas.openxmlformats.org/officeDocument/2006/customXml" ds:itemID="{45A87B84-77CA-4498-802D-D7C36B49A202}"/>
</file>

<file path=customXml/itemProps2.xml><?xml version="1.0" encoding="utf-8"?>
<ds:datastoreItem xmlns:ds="http://schemas.openxmlformats.org/officeDocument/2006/customXml" ds:itemID="{DF2C97DE-0531-457A-B0BA-BEA5811D2B8B}"/>
</file>

<file path=customXml/itemProps3.xml><?xml version="1.0" encoding="utf-8"?>
<ds:datastoreItem xmlns:ds="http://schemas.openxmlformats.org/officeDocument/2006/customXml" ds:itemID="{06F717CB-C1CA-444D-AC2C-623B78069258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</TotalTime>
  <Words>554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ADLaM Display</vt:lpstr>
      <vt:lpstr>Arial</vt:lpstr>
      <vt:lpstr>Calibri</vt:lpstr>
      <vt:lpstr>Calibri Light</vt:lpstr>
      <vt:lpstr>Retrospektiva</vt:lpstr>
      <vt:lpstr>Zkušenosti s evaluací ve spolupráci  s World Bank</vt:lpstr>
      <vt:lpstr>Východiska spolupráce</vt:lpstr>
      <vt:lpstr>Metodický postup: aplikace teorie změny</vt:lpstr>
      <vt:lpstr>Předmět spolupráce</vt:lpstr>
      <vt:lpstr>Pilotní fáze</vt:lpstr>
      <vt:lpstr>Hlavní fáze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 evaluací se světovou bankou</dc:title>
  <dc:creator>Petr Hlaváček</dc:creator>
  <cp:lastModifiedBy>Petr Hlaváček</cp:lastModifiedBy>
  <cp:revision>13</cp:revision>
  <dcterms:created xsi:type="dcterms:W3CDTF">2023-10-24T11:58:53Z</dcterms:created>
  <dcterms:modified xsi:type="dcterms:W3CDTF">2023-11-01T08:57:46Z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0x01010089041FCD18EC6343AC0B4722D1CD7B5E</vt:lpwstr>
  </property>
</Properties>
</file>