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6" r:id="rId4"/>
    <p:sldId id="271" r:id="rId5"/>
    <p:sldId id="287" r:id="rId6"/>
    <p:sldId id="268" r:id="rId7"/>
    <p:sldId id="274" r:id="rId8"/>
    <p:sldId id="269" r:id="rId9"/>
    <p:sldId id="273" r:id="rId10"/>
    <p:sldId id="270" r:id="rId11"/>
    <p:sldId id="275" r:id="rId12"/>
    <p:sldId id="272" r:id="rId13"/>
    <p:sldId id="279" r:id="rId14"/>
    <p:sldId id="276" r:id="rId15"/>
    <p:sldId id="277" r:id="rId16"/>
    <p:sldId id="281" r:id="rId17"/>
    <p:sldId id="282" r:id="rId18"/>
    <p:sldId id="284" r:id="rId19"/>
    <p:sldId id="285" r:id="rId20"/>
    <p:sldId id="286" r:id="rId21"/>
    <p:sldId id="278" r:id="rId22"/>
    <p:sldId id="267" r:id="rId23"/>
  </p:sldIdLst>
  <p:sldSz cx="9144000" cy="5143500" type="screen16x9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2857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5532">
          <p15:clr>
            <a:srgbClr val="A4A3A4"/>
          </p15:clr>
        </p15:guide>
        <p15:guide id="5" pos="229">
          <p15:clr>
            <a:srgbClr val="A4A3A4"/>
          </p15:clr>
        </p15:guide>
        <p15:guide id="6" pos="1726">
          <p15:clr>
            <a:srgbClr val="A4A3A4"/>
          </p15:clr>
        </p15:guide>
        <p15:guide id="7" pos="1497">
          <p15:clr>
            <a:srgbClr val="A4A3A4"/>
          </p15:clr>
        </p15:guide>
        <p15:guide id="8" pos="3218">
          <p15:clr>
            <a:srgbClr val="A4A3A4"/>
          </p15:clr>
        </p15:guide>
        <p15:guide id="9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CC"/>
    <a:srgbClr val="FFFF99"/>
    <a:srgbClr val="FFCC99"/>
    <a:srgbClr val="FFCC66"/>
    <a:srgbClr val="004B8D"/>
    <a:srgbClr val="B9E0F7"/>
    <a:srgbClr val="13B5EA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492" y="108"/>
      </p:cViewPr>
      <p:guideLst>
        <p:guide orient="horz" pos="223"/>
        <p:guide orient="horz" pos="2857"/>
        <p:guide orient="horz" pos="2634"/>
        <p:guide pos="5532"/>
        <p:guide pos="229"/>
        <p:guide pos="1726"/>
        <p:guide pos="1497"/>
        <p:guide pos="3218"/>
        <p:guide pos="29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35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734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25.10.2023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25.10.2023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77251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AE485-02D2-29B0-78F6-32EC4A8E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57AA67-7F04-F88C-0CDF-9A7494461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B7B625-FCC5-A9C3-3BAA-1796552FB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76E54F2-6323-4132-34B5-A1B817554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F75B81-913F-053A-BB79-66C2DC2B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9BC6F9-661F-7A63-1054-F9D15339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0718C8-37EF-9259-5F7D-1C7DB103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DAA6013-010D-D049-6D7F-2637085E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90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2433E-FAA1-DAA9-6A6F-086B40DF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AEBD48-4965-B0C3-0CE2-DB4B5A00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5039D0-5DE7-413B-E32B-F695CBF8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0D8E4C-4E42-A19D-FA4C-CB4E1869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52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A999FF-C839-A6AD-B56B-B0239B7A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0323ED-C112-0940-65DE-2F3290DC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EFD08C-091C-F676-7015-2F8502AE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8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E9009-03E5-3A52-0051-51A675198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64DB76-D1DE-7726-B638-E4ECE68CE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9B0D0D-3029-D098-B4E2-D92DFA6F1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84481E-9C77-10E3-FBCE-F7BD611E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F709BC-9179-78E8-118A-47CF4017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471D0B-02E0-0EAF-0DE8-99FCFB34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852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A4BFB-CBD5-9E2C-0C9E-2034351B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F9D6AB1-E7D9-98D6-F338-89D0F3322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F0EE1D-841D-DD8B-8B53-976C52536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4018CE-9368-D5A0-EBF6-1A8059EE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1877F8-1A73-98E5-A986-04AECF0D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C56F6E-B788-6D55-F08E-16DA3F5C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9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69CBD-D9C5-8D5E-C8E1-86E65EC1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F9B1A7-8AEC-F283-F57B-635EBC2A8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2764D2-537B-E7E1-D535-3EDC0F7B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AC6759-2534-68AE-1E6C-9B6322A4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1A7E60-8307-07C2-6F33-48739FB4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243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0430F4F-49ED-F3C0-CAB9-00C492845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C4B25E2-88F9-60AA-DD27-43447AF6B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88E0F0-849B-6AC0-324A-8335DA3C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134F57-03D4-6708-3AA7-0AE9E5DB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D33143-82B4-4B53-77D1-5DA4E930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35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5" y="359267"/>
            <a:ext cx="3673475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6640"/>
            <a:ext cx="4384675" cy="38248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5" y="796532"/>
            <a:ext cx="3673475" cy="3384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8011"/>
            <a:ext cx="8418512" cy="3273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F86D6C-CA8A-69BA-306D-C11AF4D70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5EC148-BEDB-A603-C998-5715E64AE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02EDCA-61EA-93B6-9205-D33C61A0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BF5D9E-DB1E-30D2-B34E-4C899F05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D60B27-CE10-6F8C-4A90-1CC2667E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29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F6845-AF4E-C7BF-D2D6-73DEDB22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1A7E18-3973-E5ED-1743-79F637869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322B94-6709-0595-DB5A-7C24AEF4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DBB0E9-E4B4-EF26-E8BC-A3D68D05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E01378-05C5-00B6-8AA3-7D0DF1D7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66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89602-D8A4-9263-A242-A1748F1A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97BB91-FD4D-C5C9-F3B4-600605C8E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AD3E2C-608A-F300-52C2-3AF8092F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A9BE47-3C31-F981-9E78-DA1D4E7A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73F5DF-714D-12EA-0FFB-1DF339A1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02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BE194-C5A1-1646-D9B7-DCA3401A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4B7476-8BD5-4D55-D0BA-BEEE4A538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0C8173-0185-D3E9-00D3-314547F4D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779E7E-32C1-3BCE-F40C-E80F0479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BD967C-FFED-CA28-4A09-C8FA3E1D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BAA3F2-2CD2-DACD-02D0-079A6129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20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9"/>
            <a:ext cx="4035425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" y="1"/>
            <a:ext cx="9143999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8011"/>
            <a:ext cx="8418512" cy="32734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25" y="4535489"/>
            <a:ext cx="2008187" cy="6080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Dagmar Vránová</a:t>
            </a:r>
          </a:p>
          <a:p>
            <a:r>
              <a:rPr lang="cs-CZ" sz="900" dirty="0">
                <a:solidFill>
                  <a:schemeClr val="bg1"/>
                </a:solidFill>
              </a:rPr>
              <a:t>MPO - Národní RIS3 tým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4535488"/>
            <a:ext cx="2012949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METODIKA EVALUACE v SA+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053B0D-DD3D-92A5-37D3-4687B7FA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6539E5-D06D-3F05-9EA0-4AA02D592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B2125B-D33D-4A79-C52D-16845DE6C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D46B-67FF-41C8-B123-C57C47E580AE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018B2A-1152-D4ED-AA7D-841C521DF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D60904-BA62-B194-DA1F-491A428E8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67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valuuj.cz/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s://dotaceeu.cz/cs/evropske-fondy-v-cr/novinky/inspiraci-i-priklady-dobre-praxe-nabidne-nova-%281%2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ww.dotaceeu.cz/cs/fondy-eu/2014-2020/metodicke-pokyny/metodika-evaluac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pjak.cz/vyzvy/vyzva-c-02_22_009-smart-akcelerator-i/#zakladni-informa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pjak.cz/vyzvy/vyzva-c-02_22_009-smart-akcelerator-i/#dokumen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file:///D:/Users/Sta&#197;&#190;en&#195;&#169;%20soubory/Metodika-evaluaci-SA_MPO%20(2)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CDE24092-BCAE-3D2B-4232-C20F89A9F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6387" y="-2064"/>
            <a:ext cx="3757613" cy="1446899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162000" tIns="45720" rIns="16200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Jméno projektu</a:t>
            </a:r>
            <a:r>
              <a:rPr lang="cs-CZ" sz="1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cs-CZ" sz="1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„Systémová podpora implementace a řízení Národní RIS3 strategie 2023+“</a:t>
            </a:r>
          </a:p>
          <a:p>
            <a:pPr>
              <a:lnSpc>
                <a:spcPct val="110000"/>
              </a:lnSpc>
            </a:pPr>
            <a:r>
              <a:rPr lang="cs-CZ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Registrační číslo projektu</a:t>
            </a:r>
            <a:r>
              <a:rPr lang="cs-CZ" sz="1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cs-CZ" sz="1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CZ.02.01.02/00/22_004/0004699</a:t>
            </a:r>
            <a:endParaRPr lang="cs-CZ" sz="1500" dirty="0"/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B49C94D4-3D75-C21C-6669-821F3F48B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56" y="4024339"/>
            <a:ext cx="5799088" cy="827162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0206E2BB-711E-8B2C-577E-1DD4849F2FEA}"/>
              </a:ext>
            </a:extLst>
          </p:cNvPr>
          <p:cNvSpPr txBox="1">
            <a:spLocks/>
          </p:cNvSpPr>
          <p:nvPr/>
        </p:nvSpPr>
        <p:spPr>
          <a:xfrm>
            <a:off x="5920530" y="2773265"/>
            <a:ext cx="2882669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endParaRPr lang="cs-CZ" sz="1425" kern="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cký objekt 7" descr="Výzkum obrys">
            <a:extLst>
              <a:ext uri="{FF2B5EF4-FFF2-40B4-BE49-F238E27FC236}">
                <a16:creationId xmlns:a16="http://schemas.microsoft.com/office/drawing/2014/main" id="{0A6665DB-1D01-BAD8-9C0F-27A8053B1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7399" y="1801011"/>
            <a:ext cx="685800" cy="685800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8689C1BB-7CB8-77DC-A339-F10912B88893}"/>
              </a:ext>
            </a:extLst>
          </p:cNvPr>
          <p:cNvSpPr txBox="1">
            <a:spLocks/>
          </p:cNvSpPr>
          <p:nvPr/>
        </p:nvSpPr>
        <p:spPr>
          <a:xfrm>
            <a:off x="5386387" y="1613188"/>
            <a:ext cx="3757613" cy="991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162000" tIns="34290" rIns="162000" bIns="3429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500" b="1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Klíčová aktivita KA4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5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Rozvoj kompetencí a mezinárodní spolupráce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500" b="1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Datum:</a:t>
            </a:r>
            <a:r>
              <a:rPr lang="cs-CZ" sz="15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1. 11. 2023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E99B5E1-DB5F-C7F5-A5A8-5C51F71252BC}"/>
              </a:ext>
            </a:extLst>
          </p:cNvPr>
          <p:cNvSpPr txBox="1">
            <a:spLocks/>
          </p:cNvSpPr>
          <p:nvPr/>
        </p:nvSpPr>
        <p:spPr>
          <a:xfrm>
            <a:off x="5386387" y="2773266"/>
            <a:ext cx="3757613" cy="1027210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txBody>
          <a:bodyPr vert="horz" lIns="162000" tIns="34290" rIns="162000" bIns="34290" rtlCol="0" anchor="ctr" anchorCtr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0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*Účastí na vzdělávací akci souhlasíte se způsobem zpracování osobních údajů ze vzdělávací akce. Jedná se o osobní údaje typu jméno, příjmení, e-mail a organizace. Zpracování bude použito pro potřeby zajištění prezenční listiny a za účelem doložení podmínek projektu financovaného z OP JAK. Pravidla GDPR jsou také na webu Agentury CzechInvest.</a:t>
            </a:r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06A040FC-DF6B-F279-C12D-EFB043F60DBC}"/>
              </a:ext>
            </a:extLst>
          </p:cNvPr>
          <p:cNvSpPr txBox="1">
            <a:spLocks/>
          </p:cNvSpPr>
          <p:nvPr/>
        </p:nvSpPr>
        <p:spPr>
          <a:xfrm>
            <a:off x="1223" y="-2065"/>
            <a:ext cx="5225142" cy="3800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162000" tIns="34290" rIns="162000" bIns="3429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4500" kern="100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Metodika evaluace</a:t>
            </a:r>
            <a:br>
              <a:rPr lang="cs-CZ" sz="4500" kern="100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500" kern="100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SA+ </a:t>
            </a:r>
          </a:p>
          <a:p>
            <a:pPr algn="l"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700" kern="100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Ing. Dagmar Vránová</a:t>
            </a:r>
          </a:p>
          <a:p>
            <a:pPr algn="l"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2700" kern="100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MPO-RIS3 tým</a:t>
            </a:r>
          </a:p>
        </p:txBody>
      </p:sp>
    </p:spTree>
    <p:extLst>
      <p:ext uri="{BB962C8B-B14F-4D97-AF65-F5344CB8AC3E}">
        <p14:creationId xmlns:p14="http://schemas.microsoft.com/office/powerpoint/2010/main" val="46885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/>
              <a:t>Co požaduje výzva?</a:t>
            </a:r>
          </a:p>
        </p:txBody>
      </p:sp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A6F7BB6A-3F6C-473E-908C-DE6B28019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358" y="631012"/>
            <a:ext cx="8763642" cy="359731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Provést evaluaci dvou dílčích oblastí povinné aktivity č. 4 Monitoring, analýzy a evaluace </a:t>
            </a:r>
            <a:r>
              <a:rPr lang="cs-CZ" sz="1900" i="1" dirty="0"/>
              <a:t>(Evaluace se týkají pouze body 3 a 4)</a:t>
            </a:r>
            <a:r>
              <a:rPr lang="cs-CZ" dirty="0"/>
              <a:t>:</a:t>
            </a:r>
          </a:p>
          <a:p>
            <a:pPr lvl="1"/>
            <a:r>
              <a:rPr lang="cs-CZ" sz="2000" b="1" dirty="0"/>
              <a:t>3) Vyhodnocování efektů realizovaných strategických </a:t>
            </a:r>
            <a:br>
              <a:rPr lang="cs-CZ" sz="2000" b="1" dirty="0"/>
            </a:br>
            <a:r>
              <a:rPr lang="cs-CZ" sz="2000" b="1" dirty="0"/>
              <a:t>intervencí krajské RIS3 strategie</a:t>
            </a:r>
          </a:p>
          <a:p>
            <a:pPr lvl="2"/>
            <a:r>
              <a:rPr lang="cs-CZ" sz="1800" dirty="0"/>
              <a:t>Změny klíčových aktérů zapojených do implementace RIS3</a:t>
            </a:r>
          </a:p>
          <a:p>
            <a:pPr lvl="2"/>
            <a:r>
              <a:rPr lang="cs-CZ" sz="1800" dirty="0"/>
              <a:t>Změny vnějšího prostředí s dopadem na realizaci RIS3</a:t>
            </a:r>
          </a:p>
          <a:p>
            <a:pPr lvl="2"/>
            <a:r>
              <a:rPr lang="cs-CZ" sz="1800" dirty="0"/>
              <a:t>Hodnocení průběhu, efektivnosti a účinnosti intervencí</a:t>
            </a:r>
          </a:p>
          <a:p>
            <a:pPr lvl="1"/>
            <a:r>
              <a:rPr lang="cs-CZ" sz="2000" b="1" dirty="0"/>
              <a:t>4) Vyhodnocení fungování EDP na krajské úrovni</a:t>
            </a:r>
          </a:p>
          <a:p>
            <a:pPr lvl="2"/>
            <a:r>
              <a:rPr lang="cs-CZ" sz="1800" dirty="0"/>
              <a:t>Fungování „krajských inovačních platforem“</a:t>
            </a:r>
          </a:p>
          <a:p>
            <a:pPr lvl="2"/>
            <a:r>
              <a:rPr lang="cs-CZ" sz="1800" dirty="0"/>
              <a:t>Adekvátnost personálního obsazení krajských inovačních platforem a dalších struktur</a:t>
            </a:r>
          </a:p>
          <a:p>
            <a:pPr lvl="2"/>
            <a:r>
              <a:rPr lang="cs-CZ" sz="1800" dirty="0"/>
              <a:t>Vyhodnocení funkčnosti procesů k řízení krajské RIS3 strategie</a:t>
            </a:r>
          </a:p>
          <a:p>
            <a:endParaRPr lang="cs-CZ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DA5414B-2157-4EA3-A9DE-83F87BEF3657}"/>
              </a:ext>
            </a:extLst>
          </p:cNvPr>
          <p:cNvSpPr/>
          <p:nvPr/>
        </p:nvSpPr>
        <p:spPr>
          <a:xfrm>
            <a:off x="7600951" y="2162535"/>
            <a:ext cx="1123950" cy="69496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Základní evaluace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FEB508A6-FAE3-43F0-9597-0D3E336BFF97}"/>
              </a:ext>
            </a:extLst>
          </p:cNvPr>
          <p:cNvCxnSpPr>
            <a:cxnSpLocks/>
          </p:cNvCxnSpPr>
          <p:nvPr/>
        </p:nvCxnSpPr>
        <p:spPr>
          <a:xfrm>
            <a:off x="6419850" y="1914525"/>
            <a:ext cx="1181101" cy="59549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4400492-92A9-4EF6-BFAD-029E12A2C714}"/>
              </a:ext>
            </a:extLst>
          </p:cNvPr>
          <p:cNvCxnSpPr>
            <a:cxnSpLocks/>
          </p:cNvCxnSpPr>
          <p:nvPr/>
        </p:nvCxnSpPr>
        <p:spPr>
          <a:xfrm flipV="1">
            <a:off x="6184900" y="2633484"/>
            <a:ext cx="1416051" cy="605016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99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/>
              <a:t>Časové hledisko dílčí aktivity 3</a:t>
            </a:r>
          </a:p>
        </p:txBody>
      </p:sp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A6F7BB6A-3F6C-473E-908C-DE6B28019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150" y="825902"/>
            <a:ext cx="8589962" cy="968414"/>
          </a:xfrm>
        </p:spPr>
        <p:txBody>
          <a:bodyPr>
            <a:normAutofit/>
          </a:bodyPr>
          <a:lstStyle/>
          <a:p>
            <a:r>
              <a:rPr lang="cs-CZ" dirty="0"/>
              <a:t>Vyhodnocování efektů realizovaných strategických intervencí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1107970-BF2D-4BFC-8222-23B7B25C68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1943579"/>
            <a:ext cx="8104187" cy="18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4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/>
              <a:t>Časové hledisko dílčí aktivity 4</a:t>
            </a:r>
          </a:p>
        </p:txBody>
      </p:sp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A6F7BB6A-3F6C-473E-908C-DE6B28019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150" y="825902"/>
            <a:ext cx="8589962" cy="968414"/>
          </a:xfrm>
        </p:spPr>
        <p:txBody>
          <a:bodyPr>
            <a:normAutofit/>
          </a:bodyPr>
          <a:lstStyle/>
          <a:p>
            <a:r>
              <a:rPr lang="cs-CZ" dirty="0"/>
              <a:t>Vyhodnocení fungování EDP na krajské úrovni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395D8A-1FDE-464B-8287-771FFCED00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861185"/>
            <a:ext cx="7715250" cy="20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9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/>
              <a:t>Evaluační plán</a:t>
            </a:r>
          </a:p>
        </p:txBody>
      </p:sp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A6F7BB6A-3F6C-473E-908C-DE6B28019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730251"/>
            <a:ext cx="8564562" cy="3505200"/>
          </a:xfrm>
        </p:spPr>
        <p:txBody>
          <a:bodyPr>
            <a:normAutofit fontScale="70000" lnSpcReduction="20000"/>
          </a:bodyPr>
          <a:lstStyle/>
          <a:p>
            <a:r>
              <a:rPr lang="cs-CZ" sz="2600" dirty="0"/>
              <a:t>Rozmyslet v dostatečném předstihu s ohledem na rozsah a kapacity</a:t>
            </a:r>
          </a:p>
          <a:p>
            <a:r>
              <a:rPr lang="cs-CZ" sz="2600" dirty="0"/>
              <a:t>Obvyklá struktura (není závazná):</a:t>
            </a:r>
          </a:p>
          <a:p>
            <a:pPr lvl="1"/>
            <a:r>
              <a:rPr lang="cs-CZ" sz="2300" dirty="0"/>
              <a:t>Číslo a název evaluace</a:t>
            </a:r>
          </a:p>
          <a:p>
            <a:pPr lvl="1"/>
            <a:r>
              <a:rPr lang="cs-CZ" sz="2300" dirty="0"/>
              <a:t>Cíl evaluace, předmět evaluace</a:t>
            </a:r>
          </a:p>
          <a:p>
            <a:pPr lvl="1"/>
            <a:r>
              <a:rPr lang="cs-CZ" sz="2300" dirty="0"/>
              <a:t>Typ evaluace a kdo ji bude provádět</a:t>
            </a:r>
          </a:p>
          <a:p>
            <a:pPr lvl="1"/>
            <a:r>
              <a:rPr lang="cs-CZ" sz="2300" dirty="0"/>
              <a:t>Postup evaluace, design výzkumu, požadavky na datové zdroje</a:t>
            </a:r>
          </a:p>
          <a:p>
            <a:pPr lvl="1"/>
            <a:r>
              <a:rPr lang="cs-CZ" sz="2300" dirty="0"/>
              <a:t>Zda jsou konkrétní data dostupná, kde a za jakou cenu</a:t>
            </a:r>
          </a:p>
          <a:p>
            <a:pPr lvl="1"/>
            <a:r>
              <a:rPr lang="cs-CZ" sz="2300" dirty="0"/>
              <a:t>Zapojení partnerů, spolupráce</a:t>
            </a:r>
          </a:p>
          <a:p>
            <a:pPr lvl="1"/>
            <a:r>
              <a:rPr lang="cs-CZ" sz="2300" dirty="0"/>
              <a:t>Časový průběh (odkdy dokdy)</a:t>
            </a:r>
          </a:p>
          <a:p>
            <a:pPr lvl="1"/>
            <a:r>
              <a:rPr lang="cs-CZ" sz="2300" dirty="0"/>
              <a:t>Rozpočet a zdroje financování</a:t>
            </a:r>
          </a:p>
          <a:p>
            <a:r>
              <a:rPr lang="cs-CZ" sz="2600" dirty="0"/>
              <a:t>V evaluačním plánu krajského RIS3 týmu by měly být alespoň dvě evaluace tvořící </a:t>
            </a:r>
            <a:r>
              <a:rPr lang="cs-CZ" sz="2600" b="1" dirty="0"/>
              <a:t>Základní evaluaci</a:t>
            </a:r>
          </a:p>
        </p:txBody>
      </p:sp>
    </p:spTree>
    <p:extLst>
      <p:ext uri="{BB962C8B-B14F-4D97-AF65-F5344CB8AC3E}">
        <p14:creationId xmlns:p14="http://schemas.microsoft.com/office/powerpoint/2010/main" val="56102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/>
              <a:t>Postup „výsledkové/dopadové“ evaluace /1</a:t>
            </a:r>
          </a:p>
        </p:txBody>
      </p:sp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A6F7BB6A-3F6C-473E-908C-DE6B28019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288" y="600076"/>
            <a:ext cx="8056562" cy="3924300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Zadání evaluace, předmět</a:t>
            </a:r>
          </a:p>
          <a:p>
            <a:pPr lvl="1"/>
            <a:r>
              <a:rPr lang="cs-CZ" sz="1600" dirty="0"/>
              <a:t>Kdo je „klient“? (RIS3 manažer, Krajská rada pro inovace, Krajský úřad?)</a:t>
            </a:r>
          </a:p>
          <a:p>
            <a:pPr lvl="1"/>
            <a:r>
              <a:rPr lang="cs-CZ" sz="1600" dirty="0"/>
              <a:t>Co je problém – Co  o problému víme – Co o něm zatím nevíme</a:t>
            </a:r>
          </a:p>
          <a:p>
            <a:pPr lvl="1"/>
            <a:r>
              <a:rPr lang="cs-CZ" sz="1600" dirty="0"/>
              <a:t>Co budeme analyzovat a vyhodnocovat </a:t>
            </a:r>
          </a:p>
          <a:p>
            <a:r>
              <a:rPr lang="cs-CZ" sz="1800" dirty="0"/>
              <a:t>Formulace evaluačních otázek</a:t>
            </a:r>
          </a:p>
          <a:p>
            <a:pPr lvl="1"/>
            <a:r>
              <a:rPr lang="cs-CZ" sz="1600" dirty="0"/>
              <a:t>Reagovat na potřeby „klienta“ i partnery</a:t>
            </a:r>
          </a:p>
          <a:p>
            <a:pPr lvl="1"/>
            <a:r>
              <a:rPr lang="cs-CZ" sz="1600" dirty="0"/>
              <a:t>Držet rozumnou míru – co je možné realizovat</a:t>
            </a:r>
          </a:p>
          <a:p>
            <a:pPr lvl="1"/>
            <a:r>
              <a:rPr lang="cs-CZ" sz="1600" dirty="0"/>
              <a:t>Volit dopadové/kauzální otázky (viz definice pojmů) </a:t>
            </a:r>
            <a:br>
              <a:rPr lang="cs-CZ" sz="1600" dirty="0"/>
            </a:br>
            <a:r>
              <a:rPr lang="cs-CZ" sz="1600" dirty="0"/>
              <a:t>– „Jakou změnu intervence způsobila?“</a:t>
            </a:r>
          </a:p>
          <a:p>
            <a:r>
              <a:rPr lang="cs-CZ" sz="1800" dirty="0"/>
              <a:t>Minimální standard: zjistit výsledky či dopady </a:t>
            </a:r>
            <a:r>
              <a:rPr lang="cs-CZ" sz="1800" b="1" dirty="0"/>
              <a:t>alespoň tří strategických intervencí</a:t>
            </a:r>
          </a:p>
          <a:p>
            <a:pPr lvl="1"/>
            <a:r>
              <a:rPr lang="cs-CZ" sz="1600" dirty="0"/>
              <a:t>jaké změny bylo dosaženo</a:t>
            </a:r>
          </a:p>
          <a:p>
            <a:pPr lvl="1"/>
            <a:r>
              <a:rPr lang="cs-CZ" sz="1600" dirty="0"/>
              <a:t>jaký měla intervence motivační účinek (tj. zda by ke změně došlo i bez intervence)</a:t>
            </a:r>
          </a:p>
          <a:p>
            <a:pPr lvl="1"/>
            <a:r>
              <a:rPr lang="cs-CZ" sz="1600" dirty="0"/>
              <a:t>zda přinesla intervence nějaké vedlejší účinky (pozitivní nebo negativní)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B95C71-BBC6-4E24-B389-018DEC945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276" y="1576387"/>
            <a:ext cx="2256074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8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/>
              <a:t>Postup „výsledkové/dopadové“ evaluace /2</a:t>
            </a:r>
          </a:p>
        </p:txBody>
      </p:sp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A6F7BB6A-3F6C-473E-908C-DE6B28019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676434"/>
            <a:ext cx="8488362" cy="3006566"/>
          </a:xfrm>
        </p:spPr>
        <p:txBody>
          <a:bodyPr>
            <a:normAutofit fontScale="77500" lnSpcReduction="20000"/>
          </a:bodyPr>
          <a:lstStyle/>
          <a:p>
            <a:r>
              <a:rPr lang="cs-CZ" sz="2300" dirty="0"/>
              <a:t>Získání dat</a:t>
            </a:r>
          </a:p>
          <a:p>
            <a:pPr lvl="1"/>
            <a:r>
              <a:rPr lang="cs-CZ" sz="2100" dirty="0"/>
              <a:t>Primární – sekundární / kvantitativní – kvalitativní (viz definice pojmů)</a:t>
            </a:r>
          </a:p>
          <a:p>
            <a:pPr lvl="1"/>
            <a:r>
              <a:rPr lang="cs-CZ" sz="2100" dirty="0"/>
              <a:t>Minimální standard pro sběr primárních dat: </a:t>
            </a:r>
            <a:r>
              <a:rPr lang="cs-CZ" sz="2100" b="1" dirty="0"/>
              <a:t>dotazování</a:t>
            </a:r>
            <a:r>
              <a:rPr lang="cs-CZ" sz="2100" dirty="0"/>
              <a:t> (dotazníkové šetření, strukturované rozhovory)</a:t>
            </a:r>
          </a:p>
          <a:p>
            <a:r>
              <a:rPr lang="cs-CZ" sz="2300" dirty="0"/>
              <a:t>Zpracování dat, vlastní analýza</a:t>
            </a:r>
          </a:p>
          <a:p>
            <a:pPr lvl="1"/>
            <a:r>
              <a:rPr lang="cs-CZ" sz="2100" dirty="0"/>
              <a:t>„čištění“ (odstraňování chyb)</a:t>
            </a:r>
          </a:p>
          <a:p>
            <a:pPr lvl="1"/>
            <a:r>
              <a:rPr lang="cs-CZ" sz="2100" dirty="0"/>
              <a:t>Co z dat vyplývá? Dávají nám odpovědi na evaluační otázky?</a:t>
            </a:r>
          </a:p>
          <a:p>
            <a:r>
              <a:rPr lang="cs-CZ" sz="2300" dirty="0"/>
              <a:t>Výstupy evaluace</a:t>
            </a:r>
          </a:p>
          <a:p>
            <a:pPr lvl="1"/>
            <a:r>
              <a:rPr lang="cs-CZ" sz="2100" dirty="0"/>
              <a:t>Minimální standard: </a:t>
            </a:r>
            <a:r>
              <a:rPr lang="cs-CZ" sz="2100" b="1" dirty="0"/>
              <a:t>závěrečná zpráva – manažerské shrnutí – grafická příloha</a:t>
            </a:r>
          </a:p>
          <a:p>
            <a:pPr lvl="1"/>
            <a:r>
              <a:rPr lang="cs-CZ" sz="2100" dirty="0"/>
              <a:t>Forma výstupu: srozumitelná – efektivní – reagovat na evaluační otázky</a:t>
            </a:r>
          </a:p>
        </p:txBody>
      </p:sp>
      <p:pic>
        <p:nvPicPr>
          <p:cNvPr id="6146" name="Picture 2" descr="Čištění dat">
            <a:extLst>
              <a:ext uri="{FF2B5EF4-FFF2-40B4-BE49-F238E27FC236}">
                <a16:creationId xmlns:a16="http://schemas.microsoft.com/office/drawing/2014/main" id="{3A0A84D0-4987-4FE5-A3CD-D21A63D61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6304" r="-3272" b="32291"/>
          <a:stretch/>
        </p:blipFill>
        <p:spPr bwMode="auto">
          <a:xfrm>
            <a:off x="3430586" y="3624105"/>
            <a:ext cx="1530569" cy="75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ačalo dotazníkové šetření statistického úřadu v domácnostech - Město  Jindřichův Hradec">
            <a:extLst>
              <a:ext uri="{FF2B5EF4-FFF2-40B4-BE49-F238E27FC236}">
                <a16:creationId xmlns:a16="http://schemas.microsoft.com/office/drawing/2014/main" id="{4EA7E6CA-3D5C-40AE-83CC-A8A8A5DC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15" y="3548329"/>
            <a:ext cx="998355" cy="99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nažerské shrnutí studie „Vliv vybraných environmentálních faktorů na  vnímání finanční výkonnosti firmy v segmentu SME“ – Fakulta  podnikohospodářská – Vysoká škola ekonomická v Praze">
            <a:extLst>
              <a:ext uri="{FF2B5EF4-FFF2-40B4-BE49-F238E27FC236}">
                <a16:creationId xmlns:a16="http://schemas.microsoft.com/office/drawing/2014/main" id="{2EA868BC-A7B3-4F3D-8111-280770266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39" y="3738406"/>
            <a:ext cx="985011" cy="75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11A0A3FA-52D0-4B26-8B20-4B5006925656}"/>
              </a:ext>
            </a:extLst>
          </p:cNvPr>
          <p:cNvSpPr/>
          <p:nvPr/>
        </p:nvSpPr>
        <p:spPr>
          <a:xfrm>
            <a:off x="2390775" y="4007092"/>
            <a:ext cx="609600" cy="249077"/>
          </a:xfrm>
          <a:prstGeom prst="right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66BC8C5F-C129-468B-8490-3A26F342F1B9}"/>
              </a:ext>
            </a:extLst>
          </p:cNvPr>
          <p:cNvSpPr/>
          <p:nvPr/>
        </p:nvSpPr>
        <p:spPr>
          <a:xfrm>
            <a:off x="5303902" y="4005665"/>
            <a:ext cx="609600" cy="249077"/>
          </a:xfrm>
          <a:prstGeom prst="right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59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/>
              <a:t>Postup „výsledkové/dopadové“ evaluace /3</a:t>
            </a:r>
          </a:p>
        </p:txBody>
      </p:sp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A6F7BB6A-3F6C-473E-908C-DE6B28019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840" y="642026"/>
            <a:ext cx="6341697" cy="3929973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Formulace doporučení</a:t>
            </a:r>
          </a:p>
          <a:p>
            <a:pPr lvl="1"/>
            <a:r>
              <a:rPr lang="cs-CZ" sz="1600" dirty="0"/>
              <a:t>Co bylo hodnocením zjištěno, jaké z toho plynou závěry?</a:t>
            </a:r>
          </a:p>
          <a:p>
            <a:pPr lvl="1"/>
            <a:r>
              <a:rPr lang="cs-CZ" sz="1600" dirty="0"/>
              <a:t>Doporučení, co je třeba udělat (praktické kroky)</a:t>
            </a:r>
          </a:p>
          <a:p>
            <a:pPr lvl="1"/>
            <a:r>
              <a:rPr lang="cs-CZ" sz="1600" dirty="0"/>
              <a:t>Chceme nějakou změnu?</a:t>
            </a:r>
          </a:p>
          <a:p>
            <a:r>
              <a:rPr lang="cs-CZ" sz="1800" dirty="0"/>
              <a:t>Prezentace výsledků</a:t>
            </a:r>
          </a:p>
          <a:p>
            <a:pPr lvl="1"/>
            <a:r>
              <a:rPr lang="cs-CZ" sz="1600" dirty="0"/>
              <a:t>Může podpořit nebo degradovat provedenou evaluaci</a:t>
            </a:r>
          </a:p>
          <a:p>
            <a:pPr lvl="1"/>
            <a:r>
              <a:rPr lang="cs-CZ" sz="1600" dirty="0"/>
              <a:t>Přenos výsledků a závěrů k cílové skupině</a:t>
            </a:r>
          </a:p>
          <a:p>
            <a:pPr lvl="1"/>
            <a:r>
              <a:rPr lang="cs-CZ" sz="1600" dirty="0"/>
              <a:t>Důležitá volba vhodné formy (stručné, přehledné, vizuálně atraktivní, např. video, slide show, leták, webová prezentace aj.)</a:t>
            </a:r>
          </a:p>
          <a:p>
            <a:r>
              <a:rPr lang="cs-CZ" sz="1800" dirty="0"/>
              <a:t>Komunikace</a:t>
            </a:r>
          </a:p>
          <a:p>
            <a:pPr lvl="1"/>
            <a:r>
              <a:rPr lang="cs-CZ" sz="1600" dirty="0"/>
              <a:t>Důležitá průběžná komunikace</a:t>
            </a:r>
          </a:p>
          <a:p>
            <a:pPr lvl="1"/>
            <a:r>
              <a:rPr lang="cs-CZ" sz="1600" dirty="0"/>
              <a:t>Na vzniklé problémy reagovat flexibilně</a:t>
            </a:r>
          </a:p>
          <a:p>
            <a:pPr lvl="1"/>
            <a:r>
              <a:rPr lang="cs-CZ" sz="1600" dirty="0"/>
              <a:t>Zvolit vhodnou frekvenci a formu</a:t>
            </a:r>
          </a:p>
        </p:txBody>
      </p:sp>
      <p:pic>
        <p:nvPicPr>
          <p:cNvPr id="7172" name="Picture 4" descr="Effectively Using Technology in Annual Meetings and Presentations •  Franchetti Communications">
            <a:extLst>
              <a:ext uri="{FF2B5EF4-FFF2-40B4-BE49-F238E27FC236}">
                <a16:creationId xmlns:a16="http://schemas.microsoft.com/office/drawing/2014/main" id="{562A7AF4-E251-4C2C-9CAC-0131FD6BB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02" y="2229909"/>
            <a:ext cx="1847582" cy="10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11 Cloud-Based Collaboration and Communication Tools That Will Make Your  Life (And Business) Easier | Joon">
            <a:extLst>
              <a:ext uri="{FF2B5EF4-FFF2-40B4-BE49-F238E27FC236}">
                <a16:creationId xmlns:a16="http://schemas.microsoft.com/office/drawing/2014/main" id="{AE679FD6-13F3-40CE-821A-309F2CAA5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" b="6683"/>
          <a:stretch/>
        </p:blipFill>
        <p:spPr bwMode="auto">
          <a:xfrm>
            <a:off x="6920586" y="3416456"/>
            <a:ext cx="1565415" cy="103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Mandative subjunctive: definition and uses | Mary Morel | Online Writing  Training">
            <a:extLst>
              <a:ext uri="{FF2B5EF4-FFF2-40B4-BE49-F238E27FC236}">
                <a16:creationId xmlns:a16="http://schemas.microsoft.com/office/drawing/2014/main" id="{37611FF1-BF1B-40CF-98E1-559C44919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03" y="1043363"/>
            <a:ext cx="1549380" cy="10318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9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3F46BCD-1E4E-4FAF-9388-470E822C5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720" y="141286"/>
            <a:ext cx="3040967" cy="23336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/>
              <a:t>Postup „procesní“ evaluace /1</a:t>
            </a:r>
          </a:p>
        </p:txBody>
      </p:sp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A6F7BB6A-3F6C-473E-908C-DE6B28019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288" y="600076"/>
            <a:ext cx="8056562" cy="3924300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Zadání evaluace, předmět</a:t>
            </a:r>
          </a:p>
          <a:p>
            <a:pPr lvl="1"/>
            <a:r>
              <a:rPr lang="cs-CZ" sz="1600" dirty="0"/>
              <a:t>Kdo je „klient“? (RIS3 manažer, Krajská rada pro inovace,</a:t>
            </a:r>
            <a:br>
              <a:rPr lang="cs-CZ" sz="1600" dirty="0"/>
            </a:br>
            <a:r>
              <a:rPr lang="cs-CZ" sz="1600" dirty="0"/>
              <a:t>Krajský úřad?)</a:t>
            </a:r>
          </a:p>
          <a:p>
            <a:pPr lvl="1"/>
            <a:r>
              <a:rPr lang="cs-CZ" sz="1600" dirty="0"/>
              <a:t>Co je pro ně důležité z </a:t>
            </a:r>
            <a:r>
              <a:rPr lang="cs-CZ" sz="1600" b="1" dirty="0"/>
              <a:t>hlediska procesů</a:t>
            </a:r>
          </a:p>
          <a:p>
            <a:pPr lvl="1"/>
            <a:r>
              <a:rPr lang="cs-CZ" sz="1600" dirty="0"/>
              <a:t>Určit prioritní oblasti, zaměřit se na vyhodnocení </a:t>
            </a:r>
            <a:r>
              <a:rPr lang="cs-CZ" sz="1600" b="1" dirty="0"/>
              <a:t>funkčnosti procesů</a:t>
            </a:r>
          </a:p>
          <a:p>
            <a:r>
              <a:rPr lang="cs-CZ" sz="1800" dirty="0"/>
              <a:t>Formulace evaluačních otázek</a:t>
            </a:r>
          </a:p>
          <a:p>
            <a:pPr lvl="1"/>
            <a:r>
              <a:rPr lang="cs-CZ" sz="1600" dirty="0"/>
              <a:t>Reagovat na potřeby „klienta“ i partnerů</a:t>
            </a:r>
          </a:p>
          <a:p>
            <a:pPr lvl="1"/>
            <a:r>
              <a:rPr lang="cs-CZ" sz="1600" dirty="0"/>
              <a:t>Držet rozumnou míru – co je možné realizovat</a:t>
            </a:r>
          </a:p>
          <a:p>
            <a:pPr lvl="1"/>
            <a:r>
              <a:rPr lang="cs-CZ" sz="1600" dirty="0"/>
              <a:t>Volit deskriptivní otázky (viz definice pojmů) </a:t>
            </a:r>
            <a:br>
              <a:rPr lang="cs-CZ" sz="1600" dirty="0"/>
            </a:br>
            <a:r>
              <a:rPr lang="cs-CZ" sz="1600" dirty="0"/>
              <a:t>– „Jak proces funguje, přináší aktérům užitek, má nějaké bariéry? “</a:t>
            </a:r>
          </a:p>
          <a:p>
            <a:r>
              <a:rPr lang="cs-CZ" sz="1800" dirty="0"/>
              <a:t>Minimální standard: zjistit průběh a funkčnost </a:t>
            </a:r>
            <a:r>
              <a:rPr lang="cs-CZ" sz="1800" b="1" dirty="0"/>
              <a:t>dvou typů procesů</a:t>
            </a:r>
          </a:p>
          <a:p>
            <a:pPr lvl="1"/>
            <a:r>
              <a:rPr lang="cs-CZ" sz="1600" dirty="0"/>
              <a:t>EDP - jak je nastaven, jak probíhá a jak funguje</a:t>
            </a:r>
          </a:p>
          <a:p>
            <a:pPr lvl="1"/>
            <a:r>
              <a:rPr lang="cs-CZ" sz="1600" dirty="0"/>
              <a:t>Řízení krajské RIS3 – jak probíhá, jak funguje, zda je efektivní</a:t>
            </a:r>
          </a:p>
        </p:txBody>
      </p:sp>
    </p:spTree>
    <p:extLst>
      <p:ext uri="{BB962C8B-B14F-4D97-AF65-F5344CB8AC3E}">
        <p14:creationId xmlns:p14="http://schemas.microsoft.com/office/powerpoint/2010/main" val="2396218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/>
              <a:t>Postup „procesní“ evaluace /2</a:t>
            </a:r>
          </a:p>
        </p:txBody>
      </p:sp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A6F7BB6A-3F6C-473E-908C-DE6B28019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676434"/>
            <a:ext cx="8469312" cy="2930366"/>
          </a:xfrm>
        </p:spPr>
        <p:txBody>
          <a:bodyPr>
            <a:normAutofit fontScale="77500" lnSpcReduction="20000"/>
          </a:bodyPr>
          <a:lstStyle/>
          <a:p>
            <a:r>
              <a:rPr lang="cs-CZ" sz="2300" dirty="0"/>
              <a:t>Získání dat</a:t>
            </a:r>
          </a:p>
          <a:p>
            <a:pPr lvl="1"/>
            <a:r>
              <a:rPr lang="cs-CZ" sz="2100" dirty="0"/>
              <a:t>Primární – sekundární / kvantitativní – kvalitativní (viz definice pojmů)</a:t>
            </a:r>
          </a:p>
          <a:p>
            <a:pPr lvl="1"/>
            <a:r>
              <a:rPr lang="cs-CZ" sz="2100" dirty="0"/>
              <a:t>Minimální standard pro sběr primárních dat: </a:t>
            </a:r>
            <a:r>
              <a:rPr lang="cs-CZ" sz="2100" b="1" dirty="0"/>
              <a:t>dotazování</a:t>
            </a:r>
            <a:r>
              <a:rPr lang="cs-CZ" sz="2100" dirty="0"/>
              <a:t> (dotazníkové šetření, strukturované rozhovory)</a:t>
            </a:r>
          </a:p>
          <a:p>
            <a:r>
              <a:rPr lang="cs-CZ" sz="2300" dirty="0"/>
              <a:t>Zpracování dat, vlastní analýza</a:t>
            </a:r>
          </a:p>
          <a:p>
            <a:pPr lvl="1"/>
            <a:r>
              <a:rPr lang="cs-CZ" sz="2100" dirty="0"/>
              <a:t>„čištění“ (odstraňování chyb)</a:t>
            </a:r>
          </a:p>
          <a:p>
            <a:pPr lvl="1"/>
            <a:r>
              <a:rPr lang="cs-CZ" sz="2100" dirty="0"/>
              <a:t>Co z dat vyplývá? Dávají nám odpovědi na evaluační otázky?</a:t>
            </a:r>
          </a:p>
          <a:p>
            <a:r>
              <a:rPr lang="cs-CZ" sz="2300" dirty="0"/>
              <a:t>Výstupy evaluace</a:t>
            </a:r>
          </a:p>
          <a:p>
            <a:pPr lvl="1"/>
            <a:r>
              <a:rPr lang="cs-CZ" sz="2100" dirty="0"/>
              <a:t>Různé typy: závěrečná zpráva – manažerské shrnutí – grafická příloha</a:t>
            </a:r>
          </a:p>
          <a:p>
            <a:pPr lvl="1"/>
            <a:r>
              <a:rPr lang="cs-CZ" sz="2100" dirty="0"/>
              <a:t>Forma výstupu: srozumitelná – efektivní – reagovat na evaluační otázky</a:t>
            </a:r>
          </a:p>
        </p:txBody>
      </p:sp>
      <p:pic>
        <p:nvPicPr>
          <p:cNvPr id="6146" name="Picture 2" descr="Čištění dat">
            <a:extLst>
              <a:ext uri="{FF2B5EF4-FFF2-40B4-BE49-F238E27FC236}">
                <a16:creationId xmlns:a16="http://schemas.microsoft.com/office/drawing/2014/main" id="{3A0A84D0-4987-4FE5-A3CD-D21A63D61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6304" r="-3272" b="32291"/>
          <a:stretch/>
        </p:blipFill>
        <p:spPr bwMode="auto">
          <a:xfrm>
            <a:off x="3576331" y="3506966"/>
            <a:ext cx="1672010" cy="82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ačalo dotazníkové šetření statistického úřadu v domácnostech - Město  Jindřichův Hradec">
            <a:extLst>
              <a:ext uri="{FF2B5EF4-FFF2-40B4-BE49-F238E27FC236}">
                <a16:creationId xmlns:a16="http://schemas.microsoft.com/office/drawing/2014/main" id="{4EA7E6CA-3D5C-40AE-83CC-A8A8A5DC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434127"/>
            <a:ext cx="1090614" cy="10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nažerské shrnutí studie „Vliv vybraných environmentálních faktorů na  vnímání finanční výkonnosti firmy v segmentu SME“ – Fakulta  podnikohospodářská – Vysoká škola ekonomická v Praze">
            <a:extLst>
              <a:ext uri="{FF2B5EF4-FFF2-40B4-BE49-F238E27FC236}">
                <a16:creationId xmlns:a16="http://schemas.microsoft.com/office/drawing/2014/main" id="{2EA868BC-A7B3-4F3D-8111-280770266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16" y="3621269"/>
            <a:ext cx="1076036" cy="8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11A0A3FA-52D0-4B26-8B20-4B5006925656}"/>
              </a:ext>
            </a:extLst>
          </p:cNvPr>
          <p:cNvSpPr/>
          <p:nvPr/>
        </p:nvSpPr>
        <p:spPr>
          <a:xfrm>
            <a:off x="2454275" y="3847016"/>
            <a:ext cx="609600" cy="249077"/>
          </a:xfrm>
          <a:prstGeom prst="right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66BC8C5F-C129-468B-8490-3A26F342F1B9}"/>
              </a:ext>
            </a:extLst>
          </p:cNvPr>
          <p:cNvSpPr/>
          <p:nvPr/>
        </p:nvSpPr>
        <p:spPr>
          <a:xfrm>
            <a:off x="5367402" y="3845589"/>
            <a:ext cx="609600" cy="249077"/>
          </a:xfrm>
          <a:prstGeom prst="right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42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/>
              <a:t>Postup „procesní“ evaluace /3</a:t>
            </a:r>
          </a:p>
        </p:txBody>
      </p:sp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A6F7BB6A-3F6C-473E-908C-DE6B28019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840" y="642026"/>
            <a:ext cx="6341697" cy="3929973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Formulace doporučení</a:t>
            </a:r>
          </a:p>
          <a:p>
            <a:pPr lvl="1"/>
            <a:r>
              <a:rPr lang="cs-CZ" sz="1600" dirty="0"/>
              <a:t>Co bylo hodnocením zjištěno, jaké z toho plynou závěry?</a:t>
            </a:r>
          </a:p>
          <a:p>
            <a:pPr lvl="1"/>
            <a:r>
              <a:rPr lang="cs-CZ" sz="1600" dirty="0"/>
              <a:t>Doporučení, co je třeba udělat (praktické kroky)</a:t>
            </a:r>
          </a:p>
          <a:p>
            <a:pPr lvl="1"/>
            <a:r>
              <a:rPr lang="cs-CZ" sz="1600" dirty="0"/>
              <a:t>Chceme nějakou změnu?</a:t>
            </a:r>
          </a:p>
          <a:p>
            <a:r>
              <a:rPr lang="cs-CZ" sz="1800" dirty="0"/>
              <a:t>Prezentace výsledků</a:t>
            </a:r>
          </a:p>
          <a:p>
            <a:pPr lvl="1"/>
            <a:r>
              <a:rPr lang="cs-CZ" sz="1600" dirty="0"/>
              <a:t>Může podpořit nebo degradovat provedenou evaluaci</a:t>
            </a:r>
          </a:p>
          <a:p>
            <a:pPr lvl="1"/>
            <a:r>
              <a:rPr lang="cs-CZ" sz="1600" dirty="0"/>
              <a:t>Přenos výsledků a závěrů k cílové skupině</a:t>
            </a:r>
          </a:p>
          <a:p>
            <a:pPr lvl="1"/>
            <a:r>
              <a:rPr lang="cs-CZ" sz="1600" dirty="0"/>
              <a:t>Důležitá volba vhodné formy (stručné, přehledné, vizuálně atraktivní, např. video, slide show, leták, webová prezentace aj.)</a:t>
            </a:r>
          </a:p>
          <a:p>
            <a:r>
              <a:rPr lang="cs-CZ" sz="1800" dirty="0"/>
              <a:t>Komunikace</a:t>
            </a:r>
          </a:p>
          <a:p>
            <a:pPr lvl="1"/>
            <a:r>
              <a:rPr lang="cs-CZ" sz="1600" dirty="0"/>
              <a:t>Důležitá průběžná komunikace</a:t>
            </a:r>
          </a:p>
          <a:p>
            <a:pPr lvl="1"/>
            <a:r>
              <a:rPr lang="cs-CZ" sz="1600" dirty="0"/>
              <a:t>Na vzniklé problémy reagovat flexibilně</a:t>
            </a:r>
          </a:p>
          <a:p>
            <a:pPr lvl="1"/>
            <a:r>
              <a:rPr lang="cs-CZ" sz="1600" dirty="0"/>
              <a:t>Zvolit vhodnou frekvenci a formu</a:t>
            </a:r>
          </a:p>
        </p:txBody>
      </p:sp>
      <p:pic>
        <p:nvPicPr>
          <p:cNvPr id="7172" name="Picture 4" descr="Effectively Using Technology in Annual Meetings and Presentations •  Franchetti Communications">
            <a:extLst>
              <a:ext uri="{FF2B5EF4-FFF2-40B4-BE49-F238E27FC236}">
                <a16:creationId xmlns:a16="http://schemas.microsoft.com/office/drawing/2014/main" id="{562A7AF4-E251-4C2C-9CAC-0131FD6BB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02" y="2229909"/>
            <a:ext cx="1847582" cy="10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11 Cloud-Based Collaboration and Communication Tools That Will Make Your  Life (And Business) Easier | Joon">
            <a:extLst>
              <a:ext uri="{FF2B5EF4-FFF2-40B4-BE49-F238E27FC236}">
                <a16:creationId xmlns:a16="http://schemas.microsoft.com/office/drawing/2014/main" id="{AE679FD6-13F3-40CE-821A-309F2CAA5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" b="6683"/>
          <a:stretch/>
        </p:blipFill>
        <p:spPr bwMode="auto">
          <a:xfrm>
            <a:off x="6920586" y="3416456"/>
            <a:ext cx="1565415" cy="103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Mandative subjunctive: definition and uses | Mary Morel | Online Writing  Training">
            <a:extLst>
              <a:ext uri="{FF2B5EF4-FFF2-40B4-BE49-F238E27FC236}">
                <a16:creationId xmlns:a16="http://schemas.microsoft.com/office/drawing/2014/main" id="{37611FF1-BF1B-40CF-98E1-559C44919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03" y="1043363"/>
            <a:ext cx="1549380" cy="10318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0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Účel metodiky</a:t>
            </a:r>
          </a:p>
          <a:p>
            <a:r>
              <a:rPr lang="cs-CZ" dirty="0"/>
              <a:t>Struktura</a:t>
            </a:r>
          </a:p>
          <a:p>
            <a:r>
              <a:rPr lang="cs-CZ" dirty="0"/>
              <a:t>Specifikace evaluací v projektech SA+ I</a:t>
            </a:r>
          </a:p>
          <a:p>
            <a:r>
              <a:rPr lang="cs-CZ" dirty="0"/>
              <a:t>Podklady</a:t>
            </a:r>
          </a:p>
        </p:txBody>
      </p:sp>
    </p:spTree>
    <p:extLst>
      <p:ext uri="{BB962C8B-B14F-4D97-AF65-F5344CB8AC3E}">
        <p14:creationId xmlns:p14="http://schemas.microsoft.com/office/powerpoint/2010/main" val="2417709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A6F7BB6A-3F6C-473E-908C-DE6B28019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532" y="1476531"/>
            <a:ext cx="5604518" cy="2524397"/>
          </a:xfrm>
        </p:spPr>
        <p:txBody>
          <a:bodyPr>
            <a:normAutofit/>
          </a:bodyPr>
          <a:lstStyle/>
          <a:p>
            <a:r>
              <a:rPr lang="cs-CZ" sz="2000" dirty="0">
                <a:hlinkClick r:id="rId2"/>
              </a:rPr>
              <a:t>Průvodce evaluátora</a:t>
            </a:r>
            <a:r>
              <a:rPr lang="cs-CZ" sz="2000" dirty="0"/>
              <a:t> (MMR)</a:t>
            </a:r>
          </a:p>
          <a:p>
            <a:r>
              <a:rPr lang="cs-CZ" sz="2000" dirty="0">
                <a:hlinkClick r:id="rId3"/>
              </a:rPr>
              <a:t>Evaluuj.cz</a:t>
            </a:r>
            <a:endParaRPr lang="cs-CZ" sz="2000" dirty="0"/>
          </a:p>
          <a:p>
            <a:r>
              <a:rPr lang="cs-CZ" sz="2000" dirty="0">
                <a:hlinkClick r:id="rId4"/>
              </a:rPr>
              <a:t>Metodický pokyn pro evaluace </a:t>
            </a:r>
            <a:br>
              <a:rPr lang="cs-CZ" sz="2000" dirty="0">
                <a:hlinkClick r:id="rId4"/>
              </a:rPr>
            </a:br>
            <a:r>
              <a:rPr lang="cs-CZ" sz="2000" dirty="0">
                <a:hlinkClick r:id="rId4"/>
              </a:rPr>
              <a:t>v programovém období 2014 -2020</a:t>
            </a:r>
            <a:r>
              <a:rPr lang="cs-CZ" sz="2000" dirty="0"/>
              <a:t> (MMR)</a:t>
            </a:r>
          </a:p>
        </p:txBody>
      </p:sp>
      <p:pic>
        <p:nvPicPr>
          <p:cNvPr id="1026" name="Picture 2" descr="DotaceEU - Průvodce evaluátora: Inspiraci i příklady dobré praxe nabízí  nová publikace">
            <a:hlinkClick r:id="rId2"/>
            <a:extLst>
              <a:ext uri="{FF2B5EF4-FFF2-40B4-BE49-F238E27FC236}">
                <a16:creationId xmlns:a16="http://schemas.microsoft.com/office/drawing/2014/main" id="{3D72621F-547E-48C4-8712-AC7680B9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96" y="205958"/>
            <a:ext cx="2514599" cy="175672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999F3D25-8E24-4917-9728-C3905CA84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100" y="1566593"/>
            <a:ext cx="2762249" cy="1385068"/>
          </a:xfrm>
          <a:prstGeom prst="rect">
            <a:avLst/>
          </a:prstGeom>
        </p:spPr>
      </p:pic>
      <p:pic>
        <p:nvPicPr>
          <p:cNvPr id="6" name="Obrázek 5">
            <a:hlinkClick r:id="rId4"/>
            <a:extLst>
              <a:ext uri="{FF2B5EF4-FFF2-40B4-BE49-F238E27FC236}">
                <a16:creationId xmlns:a16="http://schemas.microsoft.com/office/drawing/2014/main" id="{DC7EDA6E-8300-491B-B692-98EE95CA0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3967" y="3045242"/>
            <a:ext cx="2518257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metodiky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762389"/>
            <a:ext cx="8418512" cy="326869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Zvyšující se tlak na vyhodnocení realizovaných intervencí</a:t>
            </a:r>
          </a:p>
          <a:p>
            <a:pPr lvl="1"/>
            <a:r>
              <a:rPr lang="cs-CZ" sz="2100" dirty="0"/>
              <a:t>Přinesly očekávaný efekt?</a:t>
            </a:r>
          </a:p>
          <a:p>
            <a:pPr lvl="1"/>
            <a:r>
              <a:rPr lang="cs-CZ" sz="2100" dirty="0"/>
              <a:t>Došlo k žádoucí změně?</a:t>
            </a:r>
          </a:p>
          <a:p>
            <a:pPr lvl="1"/>
            <a:r>
              <a:rPr lang="cs-CZ" sz="2100" dirty="0"/>
              <a:t>Jsou nastaveny správně? Atd.</a:t>
            </a:r>
          </a:p>
          <a:p>
            <a:r>
              <a:rPr lang="cs-CZ" dirty="0"/>
              <a:t>EK požadovala větší důraz na evaluace při schvalování RIS3 strategie</a:t>
            </a:r>
          </a:p>
          <a:p>
            <a:pPr lvl="1"/>
            <a:r>
              <a:rPr lang="cs-CZ" sz="2100" dirty="0"/>
              <a:t>Na národní úrovni</a:t>
            </a:r>
          </a:p>
          <a:p>
            <a:pPr lvl="1"/>
            <a:r>
              <a:rPr lang="cs-CZ" sz="2100" dirty="0"/>
              <a:t>Zejména v krajích!</a:t>
            </a:r>
          </a:p>
          <a:p>
            <a:r>
              <a:rPr lang="cs-CZ" dirty="0"/>
              <a:t>Vyhlášení výzvy </a:t>
            </a:r>
            <a:br>
              <a:rPr lang="cs-CZ" dirty="0"/>
            </a:br>
            <a:r>
              <a:rPr lang="cs-CZ" dirty="0"/>
              <a:t>č. </a:t>
            </a:r>
            <a:r>
              <a:rPr lang="cs-CZ" dirty="0">
                <a:hlinkClick r:id="rId2"/>
              </a:rPr>
              <a:t>02_22_009 Smart Akcelerátor+ I </a:t>
            </a:r>
            <a:endParaRPr lang="cs-CZ" dirty="0"/>
          </a:p>
          <a:p>
            <a:pPr lvl="1"/>
            <a:r>
              <a:rPr lang="cs-CZ" sz="2100" dirty="0"/>
              <a:t>Povinné a volitelné aktivity</a:t>
            </a:r>
          </a:p>
          <a:p>
            <a:pPr lvl="1"/>
            <a:r>
              <a:rPr lang="cs-CZ" sz="2100" dirty="0"/>
              <a:t>Povinná aktivita č. 4</a:t>
            </a:r>
            <a:br>
              <a:rPr lang="cs-CZ" sz="2100" dirty="0"/>
            </a:br>
            <a:r>
              <a:rPr lang="cs-CZ" sz="2100" dirty="0"/>
              <a:t>Mapování, analýzy a evaluace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267897-ADF0-403E-BE69-50CB40C0B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2367562"/>
            <a:ext cx="4133850" cy="84547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D015717-CFF0-43AE-BBEA-583BAE9A57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444"/>
          <a:stretch/>
        </p:blipFill>
        <p:spPr>
          <a:xfrm>
            <a:off x="4342089" y="3256946"/>
            <a:ext cx="2293799" cy="6647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9C9E990-42B1-43D3-9E8F-8900C77DDB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200"/>
          <a:stretch/>
        </p:blipFill>
        <p:spPr>
          <a:xfrm>
            <a:off x="6414433" y="3256946"/>
            <a:ext cx="2293799" cy="681454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CEEB80D5-DD9D-46D3-89E1-11CF02C289CB}"/>
              </a:ext>
            </a:extLst>
          </p:cNvPr>
          <p:cNvSpPr/>
          <p:nvPr/>
        </p:nvSpPr>
        <p:spPr>
          <a:xfrm>
            <a:off x="363538" y="4031087"/>
            <a:ext cx="1156169" cy="386367"/>
          </a:xfrm>
          <a:prstGeom prst="right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524E33-F400-4A3E-BE70-68672CF91E7F}"/>
              </a:ext>
            </a:extLst>
          </p:cNvPr>
          <p:cNvSpPr txBox="1"/>
          <p:nvPr/>
        </p:nvSpPr>
        <p:spPr>
          <a:xfrm>
            <a:off x="1586278" y="4028802"/>
            <a:ext cx="597144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Potřeba poskytnout krajům pomůcku pro provádění evaluací</a:t>
            </a:r>
          </a:p>
        </p:txBody>
      </p:sp>
    </p:spTree>
    <p:extLst>
      <p:ext uri="{BB962C8B-B14F-4D97-AF65-F5344CB8AC3E}">
        <p14:creationId xmlns:p14="http://schemas.microsoft.com/office/powerpoint/2010/main" val="217769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Power of Networks and Innovation Ecosystems with Mikel Mangold">
            <a:extLst>
              <a:ext uri="{FF2B5EF4-FFF2-40B4-BE49-F238E27FC236}">
                <a16:creationId xmlns:a16="http://schemas.microsoft.com/office/drawing/2014/main" id="{DF456FAC-D426-4F8B-A51E-E83C808A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23" y="1658981"/>
            <a:ext cx="2872656" cy="256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 metodice najdeme?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762389"/>
            <a:ext cx="8418512" cy="326869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Velmi stručné obecné informace (podrobněji viz jiná školení nebo studium literatury)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Minimální závazné standardy pro evaluaci na krajské úrovni pro účely naplnění povinné aktivity č. 4 projektu Smart Akcelerátor+ I.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Kraje, které v posledních dvou letech již nějakou </a:t>
            </a:r>
            <a:br>
              <a:rPr lang="cs-CZ" sz="1800" dirty="0"/>
            </a:br>
            <a:r>
              <a:rPr lang="cs-CZ" sz="1800" dirty="0"/>
              <a:t>formu evaluace realizovaly, mohou výsledky z této </a:t>
            </a:r>
            <a:br>
              <a:rPr lang="cs-CZ" sz="1800" dirty="0"/>
            </a:br>
            <a:r>
              <a:rPr lang="cs-CZ" sz="1800" dirty="0"/>
              <a:t>evaluace použít jako součást hodnocení jejich RIS3 </a:t>
            </a:r>
            <a:br>
              <a:rPr lang="cs-CZ" sz="1800" dirty="0"/>
            </a:br>
            <a:r>
              <a:rPr lang="cs-CZ" sz="1800" dirty="0"/>
              <a:t>ekosystému (viz dílčí oblast 1 povinné aktivity č. 4).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Podmínkou však je, aby i tyto dříve provedené evaluace</a:t>
            </a:r>
            <a:br>
              <a:rPr lang="cs-CZ" sz="1600" dirty="0"/>
            </a:br>
            <a:r>
              <a:rPr lang="cs-CZ" sz="1600" dirty="0"/>
              <a:t>splňovaly specifikované standardy.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Metodika se podrobněji věnuje dílčím aktivitám 3 a 4.</a:t>
            </a:r>
          </a:p>
        </p:txBody>
      </p:sp>
    </p:spTree>
    <p:extLst>
      <p:ext uri="{BB962C8B-B14F-4D97-AF65-F5344CB8AC3E}">
        <p14:creationId xmlns:p14="http://schemas.microsoft.com/office/powerpoint/2010/main" val="237908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Povinná aktivita č. 4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1950" y="631066"/>
            <a:ext cx="8418512" cy="3850782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cs-CZ" sz="2600" dirty="0"/>
              <a:t>Cílem aktivity je mapovat, sledovat a vyhodnocovat změny a vývoj inovačního prostředí v kraji, zjišťovat jeho potřeby a potenciál a vyhodnocovat efekty a dopady implementace krajské RIS3 strategie.</a:t>
            </a:r>
          </a:p>
          <a:p>
            <a:pPr>
              <a:spcAft>
                <a:spcPts val="600"/>
              </a:spcAft>
            </a:pPr>
            <a:r>
              <a:rPr lang="cs-CZ" sz="2600" dirty="0"/>
              <a:t>Dílčí aktivity:</a:t>
            </a:r>
          </a:p>
          <a:p>
            <a:pPr lvl="1">
              <a:spcAft>
                <a:spcPts val="600"/>
              </a:spcAft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1) Mapování a analýza vývoje inovačního prostředí a fungování inovačního systému (Není předmětem této metodiky)</a:t>
            </a:r>
          </a:p>
          <a:p>
            <a:pPr lvl="1">
              <a:spcAft>
                <a:spcPts val="600"/>
              </a:spcAft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2) Mapování pro účely identifikace potenciálních potřeb/projektů (Není předmětem této metodiky)</a:t>
            </a:r>
          </a:p>
          <a:p>
            <a:pPr lvl="1">
              <a:spcAft>
                <a:spcPts val="600"/>
              </a:spcAft>
            </a:pPr>
            <a:r>
              <a:rPr lang="cs-CZ" sz="2000" dirty="0"/>
              <a:t>3) Vyhodnocování efektů realizovaných strategických intervencí krajské RIS3 strategie Je předmětem této metodiky, viz kapitola 4.</a:t>
            </a:r>
          </a:p>
          <a:p>
            <a:pPr lvl="1">
              <a:spcAft>
                <a:spcPts val="600"/>
              </a:spcAft>
            </a:pPr>
            <a:r>
              <a:rPr lang="cs-CZ" sz="2000" dirty="0"/>
              <a:t>4) Vyhodnocení fungování EDP na krajské úrovni (procesní evaluace) Je předmětem této metodiky, viz kapitola 4.</a:t>
            </a:r>
          </a:p>
          <a:p>
            <a:pPr lvl="1">
              <a:spcAft>
                <a:spcPts val="600"/>
              </a:spcAft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5) Vyhodnocení fungování projektu SA+I (Pro tuto aktivitu je povinností krajského RIS3 týmu pouze poskytnout kapacitu a součinnost evaluační jednotce řídicího orgánu OP JAK. </a:t>
            </a:r>
            <a:r>
              <a:rPr lang="cs-CZ" sz="2000" dirty="0"/>
              <a:t>Viz přednáška Mgr. Michala Kvasničky „Návrh spolupráce RIS3 týmů s řídícím orgánem dle povinné aktivity 4 - bod 5“.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 Není předmětem této metodiky) </a:t>
            </a:r>
          </a:p>
        </p:txBody>
      </p:sp>
    </p:spTree>
    <p:extLst>
      <p:ext uri="{BB962C8B-B14F-4D97-AF65-F5344CB8AC3E}">
        <p14:creationId xmlns:p14="http://schemas.microsoft.com/office/powerpoint/2010/main" val="114879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metodiku najdeme?</a:t>
            </a:r>
          </a:p>
        </p:txBody>
      </p:sp>
      <p:pic>
        <p:nvPicPr>
          <p:cNvPr id="9" name="Obrázek 8">
            <a:hlinkClick r:id="rId2"/>
            <a:extLst>
              <a:ext uri="{FF2B5EF4-FFF2-40B4-BE49-F238E27FC236}">
                <a16:creationId xmlns:a16="http://schemas.microsoft.com/office/drawing/2014/main" id="{23E6FAAB-E1F7-4905-908E-97F33B50F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177" y="76200"/>
            <a:ext cx="3257745" cy="5143500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1DAC556A-80B7-4A7A-96B5-266E08D1AFEF}"/>
              </a:ext>
            </a:extLst>
          </p:cNvPr>
          <p:cNvSpPr/>
          <p:nvPr/>
        </p:nvSpPr>
        <p:spPr>
          <a:xfrm>
            <a:off x="5248177" y="4257676"/>
            <a:ext cx="666750" cy="26670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hlinkClick r:id="rId4"/>
            <a:extLst>
              <a:ext uri="{FF2B5EF4-FFF2-40B4-BE49-F238E27FC236}">
                <a16:creationId xmlns:a16="http://schemas.microsoft.com/office/drawing/2014/main" id="{4B45276B-8115-4644-B823-BED0272FE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38" y="3021068"/>
            <a:ext cx="4781550" cy="1236608"/>
          </a:xfrm>
          <a:prstGeom prst="rect">
            <a:avLst/>
          </a:prstGeom>
        </p:spPr>
      </p:pic>
      <p:sp>
        <p:nvSpPr>
          <p:cNvPr id="13" name="Ovál 12">
            <a:extLst>
              <a:ext uri="{FF2B5EF4-FFF2-40B4-BE49-F238E27FC236}">
                <a16:creationId xmlns:a16="http://schemas.microsoft.com/office/drawing/2014/main" id="{3BC1F2E7-BAE9-41F9-BD10-DF664E876650}"/>
              </a:ext>
            </a:extLst>
          </p:cNvPr>
          <p:cNvSpPr/>
          <p:nvPr/>
        </p:nvSpPr>
        <p:spPr>
          <a:xfrm>
            <a:off x="5648325" y="1352551"/>
            <a:ext cx="571304" cy="20002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C0356EA-0CED-4D86-B173-48AAE891D216}"/>
              </a:ext>
            </a:extLst>
          </p:cNvPr>
          <p:cNvSpPr txBox="1"/>
          <p:nvPr/>
        </p:nvSpPr>
        <p:spPr>
          <a:xfrm>
            <a:off x="363539" y="1008274"/>
            <a:ext cx="4781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Stránka:</a:t>
            </a:r>
          </a:p>
          <a:p>
            <a:r>
              <a:rPr lang="cs-CZ" dirty="0">
                <a:solidFill>
                  <a:srgbClr val="13B5F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https://opjak.cz/vyzvy/vyzva-c-02_22_009-smart-akcelerator-i/#dokumenty</a:t>
            </a:r>
            <a:endParaRPr lang="cs-CZ" dirty="0"/>
          </a:p>
          <a:p>
            <a:r>
              <a:rPr lang="cs-CZ" dirty="0"/>
              <a:t>Dokument:</a:t>
            </a:r>
          </a:p>
          <a:p>
            <a:r>
              <a:rPr lang="cs-CZ" dirty="0">
                <a:hlinkClick r:id="rId4" action="ppaction://hlinkfile"/>
              </a:rPr>
              <a:t>file:///D:/Users/Sta%C5%BEen%C3%A9%20soubory/Metodika-evaluaci-SA_MPO%20(2).pdf</a:t>
            </a:r>
            <a:r>
              <a:rPr lang="cs-CZ" dirty="0"/>
              <a:t>  </a:t>
            </a:r>
          </a:p>
          <a:p>
            <a:endParaRPr lang="cs-CZ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997E6DAB-A7D0-4709-8884-085B8432AAE5}"/>
              </a:ext>
            </a:extLst>
          </p:cNvPr>
          <p:cNvSpPr/>
          <p:nvPr/>
        </p:nvSpPr>
        <p:spPr>
          <a:xfrm>
            <a:off x="345521" y="3351663"/>
            <a:ext cx="4711761" cy="375788"/>
          </a:xfrm>
          <a:custGeom>
            <a:avLst/>
            <a:gdLst>
              <a:gd name="connsiteX0" fmla="*/ 0 w 4903789"/>
              <a:gd name="connsiteY0" fmla="*/ 180975 h 361950"/>
              <a:gd name="connsiteX1" fmla="*/ 2451895 w 4903789"/>
              <a:gd name="connsiteY1" fmla="*/ 0 h 361950"/>
              <a:gd name="connsiteX2" fmla="*/ 4903790 w 4903789"/>
              <a:gd name="connsiteY2" fmla="*/ 180975 h 361950"/>
              <a:gd name="connsiteX3" fmla="*/ 2451895 w 4903789"/>
              <a:gd name="connsiteY3" fmla="*/ 361950 h 361950"/>
              <a:gd name="connsiteX4" fmla="*/ 0 w 4903789"/>
              <a:gd name="connsiteY4" fmla="*/ 180975 h 361950"/>
              <a:gd name="connsiteX0" fmla="*/ 0 w 4903790"/>
              <a:gd name="connsiteY0" fmla="*/ 180975 h 374650"/>
              <a:gd name="connsiteX1" fmla="*/ 2451895 w 4903790"/>
              <a:gd name="connsiteY1" fmla="*/ 0 h 374650"/>
              <a:gd name="connsiteX2" fmla="*/ 4903790 w 4903790"/>
              <a:gd name="connsiteY2" fmla="*/ 180975 h 374650"/>
              <a:gd name="connsiteX3" fmla="*/ 2451895 w 4903790"/>
              <a:gd name="connsiteY3" fmla="*/ 374650 h 374650"/>
              <a:gd name="connsiteX4" fmla="*/ 0 w 4903790"/>
              <a:gd name="connsiteY4" fmla="*/ 180975 h 374650"/>
              <a:gd name="connsiteX0" fmla="*/ 0 w 5030613"/>
              <a:gd name="connsiteY0" fmla="*/ 180975 h 382796"/>
              <a:gd name="connsiteX1" fmla="*/ 2451895 w 5030613"/>
              <a:gd name="connsiteY1" fmla="*/ 0 h 382796"/>
              <a:gd name="connsiteX2" fmla="*/ 4903790 w 5030613"/>
              <a:gd name="connsiteY2" fmla="*/ 180975 h 382796"/>
              <a:gd name="connsiteX3" fmla="*/ 4444999 w 5030613"/>
              <a:gd name="connsiteY3" fmla="*/ 330199 h 382796"/>
              <a:gd name="connsiteX4" fmla="*/ 2451895 w 5030613"/>
              <a:gd name="connsiteY4" fmla="*/ 374650 h 382796"/>
              <a:gd name="connsiteX5" fmla="*/ 0 w 5030613"/>
              <a:gd name="connsiteY5" fmla="*/ 180975 h 382796"/>
              <a:gd name="connsiteX0" fmla="*/ 0 w 4903802"/>
              <a:gd name="connsiteY0" fmla="*/ 186003 h 387824"/>
              <a:gd name="connsiteX1" fmla="*/ 2451895 w 4903802"/>
              <a:gd name="connsiteY1" fmla="*/ 5028 h 387824"/>
              <a:gd name="connsiteX2" fmla="*/ 4432299 w 4903802"/>
              <a:gd name="connsiteY2" fmla="*/ 62177 h 387824"/>
              <a:gd name="connsiteX3" fmla="*/ 4903790 w 4903802"/>
              <a:gd name="connsiteY3" fmla="*/ 186003 h 387824"/>
              <a:gd name="connsiteX4" fmla="*/ 4444999 w 4903802"/>
              <a:gd name="connsiteY4" fmla="*/ 335227 h 387824"/>
              <a:gd name="connsiteX5" fmla="*/ 2451895 w 4903802"/>
              <a:gd name="connsiteY5" fmla="*/ 379678 h 387824"/>
              <a:gd name="connsiteX6" fmla="*/ 0 w 4903802"/>
              <a:gd name="connsiteY6" fmla="*/ 186003 h 387824"/>
              <a:gd name="connsiteX0" fmla="*/ 133221 w 5037023"/>
              <a:gd name="connsiteY0" fmla="*/ 181084 h 382905"/>
              <a:gd name="connsiteX1" fmla="*/ 565020 w 5037023"/>
              <a:gd name="connsiteY1" fmla="*/ 69958 h 382905"/>
              <a:gd name="connsiteX2" fmla="*/ 2585116 w 5037023"/>
              <a:gd name="connsiteY2" fmla="*/ 109 h 382905"/>
              <a:gd name="connsiteX3" fmla="*/ 4565520 w 5037023"/>
              <a:gd name="connsiteY3" fmla="*/ 57258 h 382905"/>
              <a:gd name="connsiteX4" fmla="*/ 5037011 w 5037023"/>
              <a:gd name="connsiteY4" fmla="*/ 181084 h 382905"/>
              <a:gd name="connsiteX5" fmla="*/ 4578220 w 5037023"/>
              <a:gd name="connsiteY5" fmla="*/ 330308 h 382905"/>
              <a:gd name="connsiteX6" fmla="*/ 2585116 w 5037023"/>
              <a:gd name="connsiteY6" fmla="*/ 374759 h 382905"/>
              <a:gd name="connsiteX7" fmla="*/ 133221 w 5037023"/>
              <a:gd name="connsiteY7" fmla="*/ 181084 h 382905"/>
              <a:gd name="connsiteX0" fmla="*/ 218 w 4904020"/>
              <a:gd name="connsiteY0" fmla="*/ 181084 h 374759"/>
              <a:gd name="connsiteX1" fmla="*/ 432017 w 4904020"/>
              <a:gd name="connsiteY1" fmla="*/ 69958 h 374759"/>
              <a:gd name="connsiteX2" fmla="*/ 2452113 w 4904020"/>
              <a:gd name="connsiteY2" fmla="*/ 109 h 374759"/>
              <a:gd name="connsiteX3" fmla="*/ 4432517 w 4904020"/>
              <a:gd name="connsiteY3" fmla="*/ 57258 h 374759"/>
              <a:gd name="connsiteX4" fmla="*/ 4904008 w 4904020"/>
              <a:gd name="connsiteY4" fmla="*/ 181084 h 374759"/>
              <a:gd name="connsiteX5" fmla="*/ 4445217 w 4904020"/>
              <a:gd name="connsiteY5" fmla="*/ 330308 h 374759"/>
              <a:gd name="connsiteX6" fmla="*/ 2452113 w 4904020"/>
              <a:gd name="connsiteY6" fmla="*/ 374759 h 374759"/>
              <a:gd name="connsiteX7" fmla="*/ 451068 w 4904020"/>
              <a:gd name="connsiteY7" fmla="*/ 362058 h 374759"/>
              <a:gd name="connsiteX8" fmla="*/ 218 w 4904020"/>
              <a:gd name="connsiteY8" fmla="*/ 181084 h 374759"/>
              <a:gd name="connsiteX0" fmla="*/ 20790 w 4772192"/>
              <a:gd name="connsiteY0" fmla="*/ 238234 h 374759"/>
              <a:gd name="connsiteX1" fmla="*/ 300189 w 4772192"/>
              <a:gd name="connsiteY1" fmla="*/ 69958 h 374759"/>
              <a:gd name="connsiteX2" fmla="*/ 2320285 w 4772192"/>
              <a:gd name="connsiteY2" fmla="*/ 109 h 374759"/>
              <a:gd name="connsiteX3" fmla="*/ 4300689 w 4772192"/>
              <a:gd name="connsiteY3" fmla="*/ 57258 h 374759"/>
              <a:gd name="connsiteX4" fmla="*/ 4772180 w 4772192"/>
              <a:gd name="connsiteY4" fmla="*/ 181084 h 374759"/>
              <a:gd name="connsiteX5" fmla="*/ 4313389 w 4772192"/>
              <a:gd name="connsiteY5" fmla="*/ 330308 h 374759"/>
              <a:gd name="connsiteX6" fmla="*/ 2320285 w 4772192"/>
              <a:gd name="connsiteY6" fmla="*/ 374759 h 374759"/>
              <a:gd name="connsiteX7" fmla="*/ 319240 w 4772192"/>
              <a:gd name="connsiteY7" fmla="*/ 362058 h 374759"/>
              <a:gd name="connsiteX8" fmla="*/ 20790 w 4772192"/>
              <a:gd name="connsiteY8" fmla="*/ 238234 h 374759"/>
              <a:gd name="connsiteX0" fmla="*/ 20790 w 4683912"/>
              <a:gd name="connsiteY0" fmla="*/ 238234 h 374759"/>
              <a:gd name="connsiteX1" fmla="*/ 300189 w 4683912"/>
              <a:gd name="connsiteY1" fmla="*/ 69958 h 374759"/>
              <a:gd name="connsiteX2" fmla="*/ 2320285 w 4683912"/>
              <a:gd name="connsiteY2" fmla="*/ 109 h 374759"/>
              <a:gd name="connsiteX3" fmla="*/ 4300689 w 4683912"/>
              <a:gd name="connsiteY3" fmla="*/ 57258 h 374759"/>
              <a:gd name="connsiteX4" fmla="*/ 4683280 w 4683912"/>
              <a:gd name="connsiteY4" fmla="*/ 181084 h 374759"/>
              <a:gd name="connsiteX5" fmla="*/ 4313389 w 4683912"/>
              <a:gd name="connsiteY5" fmla="*/ 330308 h 374759"/>
              <a:gd name="connsiteX6" fmla="*/ 2320285 w 4683912"/>
              <a:gd name="connsiteY6" fmla="*/ 374759 h 374759"/>
              <a:gd name="connsiteX7" fmla="*/ 319240 w 4683912"/>
              <a:gd name="connsiteY7" fmla="*/ 362058 h 374759"/>
              <a:gd name="connsiteX8" fmla="*/ 20790 w 4683912"/>
              <a:gd name="connsiteY8" fmla="*/ 238234 h 374759"/>
              <a:gd name="connsiteX0" fmla="*/ 20790 w 4683912"/>
              <a:gd name="connsiteY0" fmla="*/ 239263 h 375788"/>
              <a:gd name="connsiteX1" fmla="*/ 300189 w 4683912"/>
              <a:gd name="connsiteY1" fmla="*/ 70987 h 375788"/>
              <a:gd name="connsiteX2" fmla="*/ 2320285 w 4683912"/>
              <a:gd name="connsiteY2" fmla="*/ 1138 h 375788"/>
              <a:gd name="connsiteX3" fmla="*/ 4300689 w 4683912"/>
              <a:gd name="connsiteY3" fmla="*/ 39237 h 375788"/>
              <a:gd name="connsiteX4" fmla="*/ 4683280 w 4683912"/>
              <a:gd name="connsiteY4" fmla="*/ 182113 h 375788"/>
              <a:gd name="connsiteX5" fmla="*/ 4313389 w 4683912"/>
              <a:gd name="connsiteY5" fmla="*/ 331337 h 375788"/>
              <a:gd name="connsiteX6" fmla="*/ 2320285 w 4683912"/>
              <a:gd name="connsiteY6" fmla="*/ 375788 h 375788"/>
              <a:gd name="connsiteX7" fmla="*/ 319240 w 4683912"/>
              <a:gd name="connsiteY7" fmla="*/ 363087 h 375788"/>
              <a:gd name="connsiteX8" fmla="*/ 20790 w 4683912"/>
              <a:gd name="connsiteY8" fmla="*/ 239263 h 375788"/>
              <a:gd name="connsiteX0" fmla="*/ 20790 w 4684372"/>
              <a:gd name="connsiteY0" fmla="*/ 239263 h 375788"/>
              <a:gd name="connsiteX1" fmla="*/ 300189 w 4684372"/>
              <a:gd name="connsiteY1" fmla="*/ 70987 h 375788"/>
              <a:gd name="connsiteX2" fmla="*/ 2320285 w 4684372"/>
              <a:gd name="connsiteY2" fmla="*/ 1138 h 375788"/>
              <a:gd name="connsiteX3" fmla="*/ 4300689 w 4684372"/>
              <a:gd name="connsiteY3" fmla="*/ 39237 h 375788"/>
              <a:gd name="connsiteX4" fmla="*/ 4683280 w 4684372"/>
              <a:gd name="connsiteY4" fmla="*/ 182113 h 375788"/>
              <a:gd name="connsiteX5" fmla="*/ 4319739 w 4684372"/>
              <a:gd name="connsiteY5" fmla="*/ 344037 h 375788"/>
              <a:gd name="connsiteX6" fmla="*/ 2320285 w 4684372"/>
              <a:gd name="connsiteY6" fmla="*/ 375788 h 375788"/>
              <a:gd name="connsiteX7" fmla="*/ 319240 w 4684372"/>
              <a:gd name="connsiteY7" fmla="*/ 363087 h 375788"/>
              <a:gd name="connsiteX8" fmla="*/ 20790 w 4684372"/>
              <a:gd name="connsiteY8" fmla="*/ 239263 h 375788"/>
              <a:gd name="connsiteX0" fmla="*/ 10079 w 4711761"/>
              <a:gd name="connsiteY0" fmla="*/ 245613 h 375788"/>
              <a:gd name="connsiteX1" fmla="*/ 327578 w 4711761"/>
              <a:gd name="connsiteY1" fmla="*/ 70987 h 375788"/>
              <a:gd name="connsiteX2" fmla="*/ 2347674 w 4711761"/>
              <a:gd name="connsiteY2" fmla="*/ 1138 h 375788"/>
              <a:gd name="connsiteX3" fmla="*/ 4328078 w 4711761"/>
              <a:gd name="connsiteY3" fmla="*/ 39237 h 375788"/>
              <a:gd name="connsiteX4" fmla="*/ 4710669 w 4711761"/>
              <a:gd name="connsiteY4" fmla="*/ 182113 h 375788"/>
              <a:gd name="connsiteX5" fmla="*/ 4347128 w 4711761"/>
              <a:gd name="connsiteY5" fmla="*/ 344037 h 375788"/>
              <a:gd name="connsiteX6" fmla="*/ 2347674 w 4711761"/>
              <a:gd name="connsiteY6" fmla="*/ 375788 h 375788"/>
              <a:gd name="connsiteX7" fmla="*/ 346629 w 4711761"/>
              <a:gd name="connsiteY7" fmla="*/ 363087 h 375788"/>
              <a:gd name="connsiteX8" fmla="*/ 10079 w 4711761"/>
              <a:gd name="connsiteY8" fmla="*/ 245613 h 37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11761" h="375788">
                <a:moveTo>
                  <a:pt x="10079" y="245613"/>
                </a:moveTo>
                <a:cubicBezTo>
                  <a:pt x="6904" y="196930"/>
                  <a:pt x="-81071" y="101149"/>
                  <a:pt x="327578" y="70987"/>
                </a:cubicBezTo>
                <a:cubicBezTo>
                  <a:pt x="736227" y="40825"/>
                  <a:pt x="1680924" y="6430"/>
                  <a:pt x="2347674" y="1138"/>
                </a:cubicBezTo>
                <a:cubicBezTo>
                  <a:pt x="3014424" y="-4154"/>
                  <a:pt x="3919429" y="9075"/>
                  <a:pt x="4328078" y="39237"/>
                </a:cubicBezTo>
                <a:cubicBezTo>
                  <a:pt x="4736727" y="69399"/>
                  <a:pt x="4711727" y="147188"/>
                  <a:pt x="4710669" y="182113"/>
                </a:cubicBezTo>
                <a:cubicBezTo>
                  <a:pt x="4709611" y="217038"/>
                  <a:pt x="4755777" y="311758"/>
                  <a:pt x="4347128" y="344037"/>
                </a:cubicBezTo>
                <a:cubicBezTo>
                  <a:pt x="3938479" y="376316"/>
                  <a:pt x="3014424" y="372613"/>
                  <a:pt x="2347674" y="375788"/>
                </a:cubicBezTo>
                <a:lnTo>
                  <a:pt x="346629" y="363087"/>
                </a:lnTo>
                <a:cubicBezTo>
                  <a:pt x="-62020" y="330808"/>
                  <a:pt x="13254" y="294296"/>
                  <a:pt x="10079" y="245613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93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787EC41-130D-478D-82E2-CDCC8076B3F1}"/>
              </a:ext>
            </a:extLst>
          </p:cNvPr>
          <p:cNvSpPr/>
          <p:nvPr/>
        </p:nvSpPr>
        <p:spPr>
          <a:xfrm>
            <a:off x="180304" y="2009103"/>
            <a:ext cx="6983037" cy="2137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metodiky - kapitoly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695458"/>
            <a:ext cx="8418512" cy="360608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1. Účel dokumentu</a:t>
            </a:r>
          </a:p>
          <a:p>
            <a:r>
              <a:rPr lang="cs-CZ" dirty="0"/>
              <a:t>2. O projektu Smart Akcelerátor+ I</a:t>
            </a:r>
          </a:p>
          <a:p>
            <a:r>
              <a:rPr lang="cs-CZ" dirty="0"/>
              <a:t>3. Obecně o evaluacích</a:t>
            </a:r>
          </a:p>
          <a:p>
            <a:r>
              <a:rPr lang="cs-CZ" dirty="0"/>
              <a:t>4. Specifikace evaluací v projektech Smart Akcelerátor+ I</a:t>
            </a:r>
          </a:p>
          <a:p>
            <a:pPr lvl="1"/>
            <a:r>
              <a:rPr lang="cs-CZ" sz="1900" dirty="0"/>
              <a:t>4.1 Zadání dle dokumentace výzvy</a:t>
            </a:r>
          </a:p>
          <a:p>
            <a:pPr lvl="1"/>
            <a:r>
              <a:rPr lang="cs-CZ" sz="1900" dirty="0"/>
              <a:t>4.2 Evaluační plán</a:t>
            </a:r>
          </a:p>
          <a:p>
            <a:pPr lvl="1"/>
            <a:r>
              <a:rPr lang="cs-CZ" sz="1900" dirty="0"/>
              <a:t>4.3 Popis kroků pro výsledkovou/dopadovou evaluaci</a:t>
            </a:r>
          </a:p>
          <a:p>
            <a:pPr lvl="1"/>
            <a:r>
              <a:rPr lang="cs-CZ" sz="1900" dirty="0"/>
              <a:t>4.4 Popis kroků pro procesní evaluaci </a:t>
            </a:r>
            <a:endParaRPr lang="cs-CZ" sz="2300" dirty="0"/>
          </a:p>
          <a:p>
            <a:r>
              <a:rPr lang="cs-CZ" dirty="0"/>
              <a:t>5. Povinné výstupy</a:t>
            </a:r>
          </a:p>
          <a:p>
            <a:r>
              <a:rPr lang="cs-CZ" dirty="0"/>
              <a:t>Literatura</a:t>
            </a:r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4860247B-113F-4C25-B68B-3F9E44A977BA}"/>
              </a:ext>
            </a:extLst>
          </p:cNvPr>
          <p:cNvSpPr/>
          <p:nvPr/>
        </p:nvSpPr>
        <p:spPr>
          <a:xfrm>
            <a:off x="7231487" y="2112135"/>
            <a:ext cx="270457" cy="1770845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vykřičník – Komunita Sant'Egidio">
            <a:extLst>
              <a:ext uri="{FF2B5EF4-FFF2-40B4-BE49-F238E27FC236}">
                <a16:creationId xmlns:a16="http://schemas.microsoft.com/office/drawing/2014/main" id="{FC3D7BF2-0656-44C6-AA66-44F4E484A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0089" y="2061401"/>
            <a:ext cx="1143815" cy="17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3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757C3E09-2B7A-418F-B48B-CB127A4C99EF}"/>
              </a:ext>
            </a:extLst>
          </p:cNvPr>
          <p:cNvSpPr/>
          <p:nvPr/>
        </p:nvSpPr>
        <p:spPr>
          <a:xfrm>
            <a:off x="1" y="0"/>
            <a:ext cx="9144000" cy="4524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246" y="1726018"/>
            <a:ext cx="8418512" cy="553998"/>
          </a:xfrm>
        </p:spPr>
        <p:txBody>
          <a:bodyPr/>
          <a:lstStyle/>
          <a:p>
            <a:r>
              <a:rPr lang="cs-CZ" b="1" dirty="0">
                <a:solidFill>
                  <a:schemeClr val="accent4"/>
                </a:solidFill>
              </a:rPr>
              <a:t>Specifikace evaluací v projektech SA+ I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D9570823-B679-4671-8507-070E96229C4A}"/>
              </a:ext>
            </a:extLst>
          </p:cNvPr>
          <p:cNvGrpSpPr/>
          <p:nvPr/>
        </p:nvGrpSpPr>
        <p:grpSpPr>
          <a:xfrm>
            <a:off x="3112851" y="1384800"/>
            <a:ext cx="2256817" cy="167965"/>
            <a:chOff x="3112851" y="1216835"/>
            <a:chExt cx="2256817" cy="167965"/>
          </a:xfrm>
        </p:grpSpPr>
        <p:cxnSp>
          <p:nvCxnSpPr>
            <p:cNvPr id="4" name="Přímá spojnice se šipkou 3">
              <a:extLst>
                <a:ext uri="{FF2B5EF4-FFF2-40B4-BE49-F238E27FC236}">
                  <a16:creationId xmlns:a16="http://schemas.microsoft.com/office/drawing/2014/main" id="{05CC8F75-234E-4A1E-A5B3-9B55EAE5FDA7}"/>
                </a:ext>
              </a:extLst>
            </p:cNvPr>
            <p:cNvCxnSpPr>
              <a:cxnSpLocks/>
            </p:cNvCxnSpPr>
            <p:nvPr/>
          </p:nvCxnSpPr>
          <p:spPr>
            <a:xfrm>
              <a:off x="3112851" y="1293779"/>
              <a:ext cx="2256817" cy="0"/>
            </a:xfrm>
            <a:prstGeom prst="straightConnector1">
              <a:avLst/>
            </a:prstGeom>
            <a:ln w="76200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se šipkou 5">
              <a:extLst>
                <a:ext uri="{FF2B5EF4-FFF2-40B4-BE49-F238E27FC236}">
                  <a16:creationId xmlns:a16="http://schemas.microsoft.com/office/drawing/2014/main" id="{51BD5A74-6CBA-45CF-85DD-FE4BE9B6A27B}"/>
                </a:ext>
              </a:extLst>
            </p:cNvPr>
            <p:cNvCxnSpPr>
              <a:cxnSpLocks/>
            </p:cNvCxnSpPr>
            <p:nvPr/>
          </p:nvCxnSpPr>
          <p:spPr>
            <a:xfrm>
              <a:off x="3536004" y="1384800"/>
              <a:ext cx="1410511" cy="0"/>
            </a:xfrm>
            <a:prstGeom prst="straightConnector1">
              <a:avLst/>
            </a:prstGeom>
            <a:ln w="76200">
              <a:solidFill>
                <a:srgbClr val="FFCC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se šipkou 7">
              <a:extLst>
                <a:ext uri="{FF2B5EF4-FFF2-40B4-BE49-F238E27FC236}">
                  <a16:creationId xmlns:a16="http://schemas.microsoft.com/office/drawing/2014/main" id="{A3F06BB9-EDD6-4AEC-827B-C1058448313A}"/>
                </a:ext>
              </a:extLst>
            </p:cNvPr>
            <p:cNvCxnSpPr>
              <a:cxnSpLocks/>
            </p:cNvCxnSpPr>
            <p:nvPr/>
          </p:nvCxnSpPr>
          <p:spPr>
            <a:xfrm>
              <a:off x="3536004" y="1216835"/>
              <a:ext cx="1410511" cy="0"/>
            </a:xfrm>
            <a:prstGeom prst="straightConnector1">
              <a:avLst/>
            </a:prstGeom>
            <a:ln w="76200">
              <a:solidFill>
                <a:schemeClr val="accent5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7062827-281C-4ECB-8175-0F64E94622C5}"/>
              </a:ext>
            </a:extLst>
          </p:cNvPr>
          <p:cNvGrpSpPr/>
          <p:nvPr/>
        </p:nvGrpSpPr>
        <p:grpSpPr>
          <a:xfrm>
            <a:off x="3112851" y="2571750"/>
            <a:ext cx="2256817" cy="167965"/>
            <a:chOff x="3112851" y="1216835"/>
            <a:chExt cx="2256817" cy="167965"/>
          </a:xfrm>
        </p:grpSpPr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D91423D5-F94E-4EC6-88FB-26EAF8A352D6}"/>
                </a:ext>
              </a:extLst>
            </p:cNvPr>
            <p:cNvCxnSpPr>
              <a:cxnSpLocks/>
            </p:cNvCxnSpPr>
            <p:nvPr/>
          </p:nvCxnSpPr>
          <p:spPr>
            <a:xfrm>
              <a:off x="3112851" y="1293779"/>
              <a:ext cx="2256817" cy="0"/>
            </a:xfrm>
            <a:prstGeom prst="straightConnector1">
              <a:avLst/>
            </a:prstGeom>
            <a:ln w="76200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DFA04C7A-A393-4CAB-911E-834C5728ABCF}"/>
                </a:ext>
              </a:extLst>
            </p:cNvPr>
            <p:cNvCxnSpPr>
              <a:cxnSpLocks/>
            </p:cNvCxnSpPr>
            <p:nvPr/>
          </p:nvCxnSpPr>
          <p:spPr>
            <a:xfrm>
              <a:off x="3536004" y="1384800"/>
              <a:ext cx="1410511" cy="0"/>
            </a:xfrm>
            <a:prstGeom prst="straightConnector1">
              <a:avLst/>
            </a:prstGeom>
            <a:ln w="76200">
              <a:solidFill>
                <a:srgbClr val="FFCC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2BCA0244-1B2E-41FF-85B2-C80C63AE946F}"/>
                </a:ext>
              </a:extLst>
            </p:cNvPr>
            <p:cNvCxnSpPr>
              <a:cxnSpLocks/>
            </p:cNvCxnSpPr>
            <p:nvPr/>
          </p:nvCxnSpPr>
          <p:spPr>
            <a:xfrm>
              <a:off x="3536004" y="1216835"/>
              <a:ext cx="1410511" cy="0"/>
            </a:xfrm>
            <a:prstGeom prst="straightConnector1">
              <a:avLst/>
            </a:prstGeom>
            <a:ln w="76200">
              <a:solidFill>
                <a:schemeClr val="accent5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795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/>
              <a:t>Základní procesní diagram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32DF04-98F4-4323-9B99-C6D93E37DE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85" y="135101"/>
            <a:ext cx="3308377" cy="4329895"/>
          </a:xfrm>
          <a:prstGeom prst="rect">
            <a:avLst/>
          </a:prstGeom>
        </p:spPr>
      </p:pic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A6F7BB6A-3F6C-473E-908C-DE6B28019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950" y="502828"/>
            <a:ext cx="4607296" cy="2950491"/>
          </a:xfrm>
        </p:spPr>
        <p:txBody>
          <a:bodyPr>
            <a:normAutofit fontScale="92500"/>
          </a:bodyPr>
          <a:lstStyle/>
          <a:p>
            <a:r>
              <a:rPr lang="cs-CZ" sz="2200" dirty="0"/>
              <a:t>Primární rozhodnutí: </a:t>
            </a:r>
            <a:br>
              <a:rPr lang="cs-CZ" sz="2200" dirty="0"/>
            </a:br>
            <a:r>
              <a:rPr lang="cs-CZ" sz="2200" dirty="0"/>
              <a:t>Interní nebo externí evaluace?</a:t>
            </a:r>
          </a:p>
          <a:p>
            <a:r>
              <a:rPr lang="cs-CZ" sz="2200" dirty="0"/>
              <a:t>Procesy se liší</a:t>
            </a:r>
          </a:p>
          <a:p>
            <a:pPr lvl="1"/>
            <a:r>
              <a:rPr lang="cs-CZ" sz="1900" dirty="0"/>
              <a:t>Při externí evaluaci se proces odvíjí od výběru dodavatele a spolupráce s ním při provádění evaluace</a:t>
            </a:r>
          </a:p>
          <a:p>
            <a:pPr lvl="1"/>
            <a:r>
              <a:rPr lang="cs-CZ" sz="1900" dirty="0"/>
              <a:t>Pro interní evaluaci musí být zajištěn dostatek kapacit s odpovídající expertizou</a:t>
            </a:r>
          </a:p>
        </p:txBody>
      </p:sp>
      <p:pic>
        <p:nvPicPr>
          <p:cNvPr id="2050" name="Picture 2" descr="Expert Line Icon Royalty Free SVG, Cliparts, Vectors, and Stock  Illustration. Image 66905035.">
            <a:extLst>
              <a:ext uri="{FF2B5EF4-FFF2-40B4-BE49-F238E27FC236}">
                <a16:creationId xmlns:a16="http://schemas.microsoft.com/office/drawing/2014/main" id="{86C64E64-24A9-4581-9CD2-44B6EB1C1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1" b="12687"/>
          <a:stretch/>
        </p:blipFill>
        <p:spPr bwMode="auto">
          <a:xfrm>
            <a:off x="1341257" y="3375498"/>
            <a:ext cx="1456717" cy="10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Importance of Event Feedback and Evaluation">
            <a:extLst>
              <a:ext uri="{FF2B5EF4-FFF2-40B4-BE49-F238E27FC236}">
                <a16:creationId xmlns:a16="http://schemas.microsoft.com/office/drawing/2014/main" id="{2D81C7BC-41C8-4320-8B2A-1A7B3987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74" y="3521413"/>
            <a:ext cx="1443708" cy="90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8697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modrá B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041FCD18EC6343AC0B4722D1CD7B5E" ma:contentTypeVersion="11" ma:contentTypeDescription="Vytvoří nový dokument" ma:contentTypeScope="" ma:versionID="f7915aa1654923dd286cf04853bcba30">
  <xsd:schema xmlns:xsd="http://www.w3.org/2001/XMLSchema" xmlns:xs="http://www.w3.org/2001/XMLSchema" xmlns:p="http://schemas.microsoft.com/office/2006/metadata/properties" xmlns:ns2="bd6999c1-8dc3-4c99-a10f-6379e56fdda9" xmlns:ns3="1a7a52e0-af44-4639-b07b-96c1cee2bb77" targetNamespace="http://schemas.microsoft.com/office/2006/metadata/properties" ma:root="true" ma:fieldsID="4b64868c61e452e0bcb724b9be421d68" ns2:_="" ns3:_="">
    <xsd:import namespace="bd6999c1-8dc3-4c99-a10f-6379e56fdda9"/>
    <xsd:import namespace="1a7a52e0-af44-4639-b07b-96c1cee2b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999c1-8dc3-4c99-a10f-6379e56fd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771a0910-4691-4308-a29a-495baf3ee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a52e0-af44-4639-b07b-96c1cee2b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ffd9405-ad9a-4fad-8996-fde3e045aeac}" ma:internalName="TaxCatchAll" ma:showField="CatchAllData" ma:web="1a7a52e0-af44-4639-b07b-96c1cee2b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6999c1-8dc3-4c99-a10f-6379e56fdda9">
      <Terms xmlns="http://schemas.microsoft.com/office/infopath/2007/PartnerControls"/>
    </lcf76f155ced4ddcb4097134ff3c332f>
    <TaxCatchAll xmlns="1a7a52e0-af44-4639-b07b-96c1cee2bb77" xsi:nil="true"/>
  </documentManagement>
</p:properties>
</file>

<file path=customXml/itemProps1.xml><?xml version="1.0" encoding="utf-8"?>
<ds:datastoreItem xmlns:ds="http://schemas.openxmlformats.org/officeDocument/2006/customXml" ds:itemID="{B640E76B-81FA-4E85-909D-9B4C44BD07CB}"/>
</file>

<file path=customXml/itemProps2.xml><?xml version="1.0" encoding="utf-8"?>
<ds:datastoreItem xmlns:ds="http://schemas.openxmlformats.org/officeDocument/2006/customXml" ds:itemID="{53DB522A-3556-4E78-888C-054D108D8D8D}"/>
</file>

<file path=customXml/itemProps3.xml><?xml version="1.0" encoding="utf-8"?>
<ds:datastoreItem xmlns:ds="http://schemas.openxmlformats.org/officeDocument/2006/customXml" ds:itemID="{889F9A12-8737-4384-8F9C-BB4F0BBB752E}"/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B s číslováním</Template>
  <TotalTime>514</TotalTime>
  <Words>1442</Words>
  <Application>Microsoft Office PowerPoint</Application>
  <PresentationFormat>Předvádění na obrazovce (16:9)</PresentationFormat>
  <Paragraphs>165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Prezentace modrá B</vt:lpstr>
      <vt:lpstr>Motiv Office</vt:lpstr>
      <vt:lpstr>Prezentace aplikace PowerPoint</vt:lpstr>
      <vt:lpstr>Obsah přednášky</vt:lpstr>
      <vt:lpstr>Účel metodiky</vt:lpstr>
      <vt:lpstr>Co v metodice najdeme?</vt:lpstr>
      <vt:lpstr>Povinná aktivita č. 4</vt:lpstr>
      <vt:lpstr>Kde metodiku najdeme?</vt:lpstr>
      <vt:lpstr>Struktura metodiky - kapitoly</vt:lpstr>
      <vt:lpstr>Specifikace evaluací v projektech SA+ I</vt:lpstr>
      <vt:lpstr>Základní procesní diagram</vt:lpstr>
      <vt:lpstr>Co požaduje výzva?</vt:lpstr>
      <vt:lpstr>Časové hledisko dílčí aktivity 3</vt:lpstr>
      <vt:lpstr>Časové hledisko dílčí aktivity 4</vt:lpstr>
      <vt:lpstr>Evaluační plán</vt:lpstr>
      <vt:lpstr>Postup „výsledkové/dopadové“ evaluace /1</vt:lpstr>
      <vt:lpstr>Postup „výsledkové/dopadové“ evaluace /2</vt:lpstr>
      <vt:lpstr>Postup „výsledkové/dopadové“ evaluace /3</vt:lpstr>
      <vt:lpstr>Postup „procesní“ evaluace /1</vt:lpstr>
      <vt:lpstr>Postup „procesní“ evaluace /2</vt:lpstr>
      <vt:lpstr>Postup „procesní“ evaluace /3</vt:lpstr>
      <vt:lpstr>Literatura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Vránová Dagmar</dc:creator>
  <cp:lastModifiedBy>Vránová Dagmar</cp:lastModifiedBy>
  <cp:revision>36</cp:revision>
  <dcterms:created xsi:type="dcterms:W3CDTF">2023-10-24T06:04:00Z</dcterms:created>
  <dcterms:modified xsi:type="dcterms:W3CDTF">2023-10-25T11:12:57Z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0x01010089041FCD18EC6343AC0B4722D1CD7B5E</vt:lpwstr>
  </property>
</Properties>
</file>