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9" r:id="rId7"/>
    <p:sldId id="271" r:id="rId8"/>
    <p:sldId id="272" r:id="rId9"/>
    <p:sldId id="270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8FAADC"/>
    <a:srgbClr val="6EA2A6"/>
    <a:srgbClr val="528184"/>
    <a:srgbClr val="395583"/>
    <a:srgbClr val="384184"/>
    <a:srgbClr val="42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čová Barbora" userId="588f34cd-f9d5-4e94-860d-ce5bcb23eccc" providerId="ADAL" clId="{20A0E079-A732-4E45-B1B6-6E372AF86ED2}"/>
    <pc:docChg chg="modSld">
      <pc:chgData name="Kočová Barbora" userId="588f34cd-f9d5-4e94-860d-ce5bcb23eccc" providerId="ADAL" clId="{20A0E079-A732-4E45-B1B6-6E372AF86ED2}" dt="2023-11-02T10:01:46.912" v="35" actId="20577"/>
      <pc:docMkLst>
        <pc:docMk/>
      </pc:docMkLst>
      <pc:sldChg chg="modSp mod">
        <pc:chgData name="Kočová Barbora" userId="588f34cd-f9d5-4e94-860d-ce5bcb23eccc" providerId="ADAL" clId="{20A0E079-A732-4E45-B1B6-6E372AF86ED2}" dt="2023-11-02T10:00:58.843" v="7" actId="20577"/>
        <pc:sldMkLst>
          <pc:docMk/>
          <pc:sldMk cId="1943402092" sldId="269"/>
        </pc:sldMkLst>
        <pc:spChg chg="mod">
          <ac:chgData name="Kočová Barbora" userId="588f34cd-f9d5-4e94-860d-ce5bcb23eccc" providerId="ADAL" clId="{20A0E079-A732-4E45-B1B6-6E372AF86ED2}" dt="2023-11-02T10:00:58.843" v="7" actId="20577"/>
          <ac:spMkLst>
            <pc:docMk/>
            <pc:sldMk cId="1943402092" sldId="269"/>
            <ac:spMk id="3" creationId="{5075B9E6-293C-2025-BD5A-AF678FB8B110}"/>
          </ac:spMkLst>
        </pc:spChg>
      </pc:sldChg>
      <pc:sldChg chg="modSp mod">
        <pc:chgData name="Kočová Barbora" userId="588f34cd-f9d5-4e94-860d-ce5bcb23eccc" providerId="ADAL" clId="{20A0E079-A732-4E45-B1B6-6E372AF86ED2}" dt="2023-11-02T10:01:46.912" v="35" actId="20577"/>
        <pc:sldMkLst>
          <pc:docMk/>
          <pc:sldMk cId="503073414" sldId="273"/>
        </pc:sldMkLst>
        <pc:spChg chg="mod">
          <ac:chgData name="Kočová Barbora" userId="588f34cd-f9d5-4e94-860d-ce5bcb23eccc" providerId="ADAL" clId="{20A0E079-A732-4E45-B1B6-6E372AF86ED2}" dt="2023-11-02T10:01:46.912" v="35" actId="20577"/>
          <ac:spMkLst>
            <pc:docMk/>
            <pc:sldMk cId="503073414" sldId="273"/>
            <ac:spMk id="3" creationId="{2A2D855F-494D-06B3-2C4C-3DFC18DF30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86D6C-CA8A-69BA-306D-C11AF4D7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5EC148-BEDB-A603-C998-5715E64A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2EDCA-61EA-93B6-9205-D33C61A0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BF5D9E-DB1E-30D2-B34E-4C899F05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60B27-CE10-6F8C-4A90-1CC2667E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69CBD-D9C5-8D5E-C8E1-86E65EC1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F9B1A7-8AEC-F283-F57B-635EBC2A8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2764D2-537B-E7E1-D535-3EDC0F7B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AC6759-2534-68AE-1E6C-9B6322A4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A7E60-8307-07C2-6F33-48739FB4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30F4F-49ED-F3C0-CAB9-00C49284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4B25E2-88F9-60AA-DD27-43447AF6B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8E0F0-849B-6AC0-324A-8335DA3C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134F57-03D4-6708-3AA7-0AE9E5D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D33143-82B4-4B53-77D1-5DA4E930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1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</p:spTree>
    <p:extLst>
      <p:ext uri="{BB962C8B-B14F-4D97-AF65-F5344CB8AC3E}">
        <p14:creationId xmlns:p14="http://schemas.microsoft.com/office/powerpoint/2010/main" val="7761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9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37435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6002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805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76B1B01-B899-D3D9-CB59-8D4F3CF735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– obecně op jak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3ECFF8A8-2ED6-E524-5CC7-5181EAEA004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7343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4292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F6845-AF4E-C7BF-D2D6-73DEDB22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A7E18-3973-E5ED-1743-79F63786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22B94-6709-0595-DB5A-7C24AEF4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BB0E9-E4B4-EF26-E8BC-A3D68D05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01378-05C5-00B6-8AA3-7D0DF1D7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808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707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44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000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599"/>
            <a:ext cx="5220000" cy="4186799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25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682998"/>
            <a:ext cx="7391400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OPJAK.cz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985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89602-D8A4-9263-A242-A1748F1A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7BB91-FD4D-C5C9-F3B4-600605C8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D3E2C-608A-F300-52C2-3AF8092F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9BE47-3C31-F981-9E78-DA1D4E7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3F5DF-714D-12EA-0FFB-1DF339A1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E194-C5A1-1646-D9B7-DCA3401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B7476-8BD5-4D55-D0BA-BEEE4A53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0C8173-0185-D3E9-00D3-314547F4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779E7E-32C1-3BCE-F40C-E80F0479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BD967C-FFED-CA28-4A09-C8FA3E1D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BAA3F2-2CD2-DACD-02D0-079A6129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AE485-02D2-29B0-78F6-32EC4A8E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57AA67-7F04-F88C-0CDF-9A749446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B7B625-FCC5-A9C3-3BAA-1796552F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6E54F2-6323-4132-34B5-A1B817554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F75B81-913F-053A-BB79-66C2DC2B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9BC6F9-661F-7A63-1054-F9D1533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0718C8-37EF-9259-5F7D-1C7DB103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AA6013-010D-D049-6D7F-2637085E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21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2433E-FAA1-DAA9-6A6F-086B40DF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AEBD48-4965-B0C3-0CE2-DB4B5A00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5039D0-5DE7-413B-E32B-F695CBF8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0D8E4C-4E42-A19D-FA4C-CB4E186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A999FF-C839-A6AD-B56B-B0239B7A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0323ED-C112-0940-65DE-2F3290DC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EFD08C-091C-F676-7015-2F8502AE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4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E9009-03E5-3A52-0051-51A67519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4DB76-D1DE-7726-B638-E4ECE68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B0D0D-3029-D098-B4E2-D92DFA6F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84481E-9C77-10E3-FBCE-F7BD611E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F709BC-9179-78E8-118A-47CF4017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471D0B-02E0-0EAF-0DE8-99FCFB34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A4BFB-CBD5-9E2C-0C9E-2034351B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9D6AB1-E7D9-98D6-F338-89D0F332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F0EE1D-841D-DD8B-8B53-976C52536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018CE-9368-D5A0-EBF6-1A8059EE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877F8-1A73-98E5-A986-04AECF0D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C56F6E-B788-6D55-F08E-16DA3F5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55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053B0D-DD3D-92A5-37D3-4687B7FA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6539E5-D06D-3F05-9EA0-4AA02D59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2125B-D33D-4A79-C52D-16845DE6C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D46B-67FF-41C8-B123-C57C47E580A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018B2A-1152-D4ED-AA7D-841C521D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60904-BA62-B194-DA1F-491A428E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C28DB26-D1CE-42B9-9271-2F7233807C7D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6"/>
            <a:ext cx="4752703" cy="93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Montserrat" panose="00000500000000000000" pitchFamily="50" charset="-18"/>
              </a:rPr>
              <a:t>Operační program</a:t>
            </a:r>
          </a:p>
          <a:p>
            <a:pPr algn="l"/>
            <a:r>
              <a:rPr lang="cs-CZ" sz="2800" b="1" dirty="0">
                <a:latin typeface="Montserrat" panose="00000500000000000000" pitchFamily="50" charset="-18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4428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l.kvasnicka@msmt.cz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DE24092-BCAE-3D2B-4232-C20F89A9F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1850" y="-2753"/>
            <a:ext cx="5010150" cy="192919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216000" rIns="216000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Jméno projektu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„Systémová podpora implementace a řízení Národní RIS3 strategie 2023+“</a:t>
            </a:r>
          </a:p>
          <a:p>
            <a:pPr>
              <a:lnSpc>
                <a:spcPct val="110000"/>
              </a:lnSpc>
            </a:pP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Registrační číslo projektu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CZ.02.01.02/00/22_004/0004699</a:t>
            </a:r>
            <a:endParaRPr lang="cs-CZ" sz="2000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49C94D4-3D75-C21C-6669-821F3F48B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41" y="5365784"/>
            <a:ext cx="7732117" cy="110288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0206E2BB-711E-8B2C-577E-1DD4849F2FEA}"/>
              </a:ext>
            </a:extLst>
          </p:cNvPr>
          <p:cNvSpPr txBox="1">
            <a:spLocks/>
          </p:cNvSpPr>
          <p:nvPr/>
        </p:nvSpPr>
        <p:spPr>
          <a:xfrm>
            <a:off x="7894040" y="3697687"/>
            <a:ext cx="384355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cký objekt 7" descr="Výzkum obrys">
            <a:extLst>
              <a:ext uri="{FF2B5EF4-FFF2-40B4-BE49-F238E27FC236}">
                <a16:creationId xmlns:a16="http://schemas.microsoft.com/office/drawing/2014/main" id="{0A6665DB-1D01-BAD8-9C0F-27A8053B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3198" y="2401348"/>
            <a:ext cx="914400" cy="914400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8689C1BB-7CB8-77DC-A339-F10912B88893}"/>
              </a:ext>
            </a:extLst>
          </p:cNvPr>
          <p:cNvSpPr txBox="1">
            <a:spLocks/>
          </p:cNvSpPr>
          <p:nvPr/>
        </p:nvSpPr>
        <p:spPr>
          <a:xfrm>
            <a:off x="7181850" y="2150917"/>
            <a:ext cx="5010150" cy="1322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216000" tIns="45720" rIns="21600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Klíčová aktivita KA4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Rozvoj kompetencí a mezinárodní spolupráce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Datum:</a:t>
            </a:r>
            <a:r>
              <a:rPr lang="cs-CZ" sz="20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1. 11. 2023</a:t>
            </a:r>
            <a:endParaRPr kumimoji="0" lang="cs-CZ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E99B5E1-DB5F-C7F5-A5A8-5C51F71252BC}"/>
              </a:ext>
            </a:extLst>
          </p:cNvPr>
          <p:cNvSpPr txBox="1">
            <a:spLocks/>
          </p:cNvSpPr>
          <p:nvPr/>
        </p:nvSpPr>
        <p:spPr>
          <a:xfrm>
            <a:off x="7181850" y="3697687"/>
            <a:ext cx="5010150" cy="1369613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txBody>
          <a:bodyPr vert="horz" lIns="216000" tIns="45720" rIns="216000" bIns="45720" rtlCol="0" anchor="ctr" anchorCtr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*Účastí na vzdělávací akci souhlasíte se způsobem zpracování osobních údajů ze vzdělávací akce. Jedná se o osobní údaje typu jméno, příjmení, e-mail a organizace. Zpracování bude použito pro potřeby zajištění prezenční listiny a za účelem doložení podmínek projektu financovaného z OP JAK. Pravidla GDPR jsou také na webu Agentury CzechInvest.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6A040FC-DF6B-F279-C12D-EFB043F60DBC}"/>
              </a:ext>
            </a:extLst>
          </p:cNvPr>
          <p:cNvSpPr txBox="1">
            <a:spLocks/>
          </p:cNvSpPr>
          <p:nvPr/>
        </p:nvSpPr>
        <p:spPr>
          <a:xfrm>
            <a:off x="1630" y="-2753"/>
            <a:ext cx="6966856" cy="5067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216000" tIns="45720" rIns="21600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b="0" i="1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Návrh spolupráce RIS3 týmů s Řídicím orgánem</a:t>
            </a:r>
            <a:endParaRPr kumimoji="0" lang="cs-CZ" sz="6000" b="0" i="0" u="none" strike="noStrike" kern="1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kern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Michal Kvasnička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kern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MŠMT (ŘO OP JAK)</a:t>
            </a:r>
          </a:p>
        </p:txBody>
      </p:sp>
    </p:spTree>
    <p:extLst>
      <p:ext uri="{BB962C8B-B14F-4D97-AF65-F5344CB8AC3E}">
        <p14:creationId xmlns:p14="http://schemas.microsoft.com/office/powerpoint/2010/main" val="46885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7C980-73FD-253B-3AAC-C7D7A7DE4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Kdo je kdo v Evaluacích ve výzvě Smart Akcelerátor+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75B9E6-293C-2025-BD5A-AF678FB8B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MPO - Tzv. Základní evaluace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zpracovává krajský RIS3 tým na základě instrukcí Národního RIS3 aparátu; povinně jednou za dobu realizace projektu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vyhodnocení fungování EDP na krajské úrovni (procesní evaluace) a výsledková/dopadová evaluace (tj. evaluace výsledků/efektů/dopadů realizace minimálně tří vybraných strategických intervencí krajské RIS3 strategie)</a:t>
            </a:r>
          </a:p>
          <a:p>
            <a:pPr marL="457200" indent="-457200">
              <a:buAutoNum type="arabicPeriod" startAt="2"/>
            </a:pPr>
            <a:r>
              <a:rPr lang="cs-CZ" b="1" dirty="0"/>
              <a:t>MŠMT - Součinnost Evaluační jednotce OP JAK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souladu s Právním aktem o poskytnutí/převodu podpory – spolupráce při dotazníkových šetřeních, účast na evaluačních rozhovorech, </a:t>
            </a:r>
            <a:r>
              <a:rPr lang="cs-CZ" dirty="0" err="1"/>
              <a:t>fokusních</a:t>
            </a:r>
            <a:r>
              <a:rPr lang="cs-CZ" dirty="0"/>
              <a:t> skupinách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prosba o poskytování dat nad rámec vykazovaných indikátorů a definovaných SDP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4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5584A-C9A5-F51E-2994-5E9205F2B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Právní akt a forma spolupráce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C2B9D0-A002-D388-F2ED-0095FA291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 akt: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je povinen v souladu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PpŽP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poskytovat součinnost 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zajistit součinnost partnera)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při realizaci evaluačních aktivit v rámci OP JAK, a to po celou dobu realizace projektu,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 dobu jeho udržitelnosti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kdykoliv to bude v souvislosti s řešením projektu nutné.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je na vyžádání Poskytovatele dotace povinen poskytnout kontakty na podpořené osoby.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případě, že bude v průběhu realizace projektu provedena evaluace nezávislými odborníky, které k tomu vyzve Poskytovatel dotace, je příjemce povinen zohlednit doporučení vzešlá z této evaluace v další části realizace projektu.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spolupráce: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Interní evaluace MŠMT – provádí Evaluační jednotka OP JAK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Externí evaluace – provádí externí dodavatel s pověřením MŠMT, pod dohledem a ve spolupráci s EJ OP JAK</a:t>
            </a:r>
          </a:p>
          <a:p>
            <a:pPr algn="just"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145" indent="-144145" algn="just">
              <a:spcAft>
                <a:spcPts val="200"/>
              </a:spcAft>
              <a:tabLst>
                <a:tab pos="144145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63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8BF9C-B408-C803-EE99-ABEB3B99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05508"/>
            <a:ext cx="10564586" cy="703384"/>
          </a:xfrm>
        </p:spPr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3D7CA0-E04A-9E4C-D4CC-B079C843D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808892"/>
            <a:ext cx="10737920" cy="48533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Dotazníkové šetření </a:t>
            </a:r>
            <a:r>
              <a:rPr lang="cs-CZ" dirty="0"/>
              <a:t>- Je většinou používáno pro sběr velkého množství odpovědí, hovoříme tedy o kvantitativní metodě. Lze ho však použít i </a:t>
            </a:r>
            <a:r>
              <a:rPr lang="cs-CZ" b="1" dirty="0"/>
              <a:t>pro sběr kvalitativních odpovědí</a:t>
            </a:r>
            <a:r>
              <a:rPr lang="cs-CZ" dirty="0"/>
              <a:t>, záleží na jeho aplikaci. Dotazníkové šetření je nejčastěji prováděno tzv. CAWI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/>
              <a:t>Interviewing</a:t>
            </a:r>
            <a:r>
              <a:rPr lang="cs-CZ" dirty="0"/>
              <a:t>).</a:t>
            </a:r>
          </a:p>
          <a:p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Individuální rozhovor </a:t>
            </a:r>
            <a:r>
              <a:rPr lang="cs-CZ" dirty="0"/>
              <a:t>(strukturovaný, polostrukturovaný) - Rozhovor lze použít, pokud potřebujeme zjistit co nejvíce detailů ze života či pracovní oblasti respondenta, jeho zkušenosti, názory, postoje, motivy, hodnocení. Jsou předem specifikována témata. Tazatel určuje jejich pořadí.</a:t>
            </a:r>
          </a:p>
          <a:p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/>
              <a:t>Fokusní</a:t>
            </a:r>
            <a:r>
              <a:rPr lang="cs-CZ" b="1" dirty="0"/>
              <a:t> skupina </a:t>
            </a:r>
            <a:r>
              <a:rPr lang="cs-CZ" dirty="0"/>
              <a:t>- 6-12 účastníků, 60-120 min., homogenní složení skupiny. Diskuse probíhá na základě předem připraveného scénáře. Otázky typu „Proč…“, NE otázky „Kolik…“ (výsledkem jsou „slova/názory“, nikoli „čísla“). Účastníci mají s diskutovaným problémem přímou zkušenost, jejich zkušenost je obdobná.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56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71818-B26B-545A-F2ED-F40383B7A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Evaluační plán op jak (aktuální verze)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D3B790-D29B-B1EA-16DE-1B9AAA99A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Hodnocení systémových opatření na národní úrovni na podporu výzkumného a inovačního prostředí a v oblasti strategického řízení </a:t>
            </a:r>
            <a:r>
              <a:rPr lang="cs-CZ" dirty="0" err="1"/>
              <a:t>VaV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Předmětem evaluace budou systémová opatření na národní úrovni, jejichž cílem bude zejména příprava výzkumného prostředí na implementaci Open Science.  </a:t>
            </a:r>
            <a:r>
              <a:rPr lang="cs-CZ" b="1" dirty="0"/>
              <a:t>Evaluace se mimo jiné bude věnovat vyhodnocování aktivit v oblasti posilování kapacit a kompetencí pro realizaci efektivního, v triple-helix sdíleného a koordinovaného řízení NRIS3 na národní úrovni a jeho propojení s úrovní regionální.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Zahrnuje výzvy Open Science I – III; </a:t>
            </a:r>
            <a:r>
              <a:rPr lang="cs-CZ" dirty="0" err="1"/>
              <a:t>IPs</a:t>
            </a:r>
            <a:r>
              <a:rPr lang="cs-CZ" dirty="0"/>
              <a:t> </a:t>
            </a:r>
            <a:r>
              <a:rPr lang="cs-CZ" dirty="0" err="1"/>
              <a:t>VaV</a:t>
            </a:r>
            <a:r>
              <a:rPr lang="cs-CZ" dirty="0"/>
              <a:t> I a II; Smart+ I a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Externí evaluace cca 4Q 2024 </a:t>
            </a:r>
            <a:r>
              <a:rPr lang="cs-CZ"/>
              <a:t>– 4Q </a:t>
            </a:r>
            <a:r>
              <a:rPr lang="cs-CZ" dirty="0"/>
              <a:t>2027, případná interní ad hoc evaluace samotné výzvy před vyhlášením výzvy SA+ II, cca 4Q 2024/1Q 2025 </a:t>
            </a:r>
          </a:p>
        </p:txBody>
      </p:sp>
    </p:spTree>
    <p:extLst>
      <p:ext uri="{BB962C8B-B14F-4D97-AF65-F5344CB8AC3E}">
        <p14:creationId xmlns:p14="http://schemas.microsoft.com/office/powerpoint/2010/main" val="63707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C545-FA21-ED7A-5B93-135A609B5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147393"/>
            <a:ext cx="10564586" cy="918707"/>
          </a:xfrm>
        </p:spPr>
        <p:txBody>
          <a:bodyPr/>
          <a:lstStyle/>
          <a:p>
            <a:r>
              <a:rPr lang="cs-CZ" sz="3200" dirty="0"/>
              <a:t>Prosba o spolupráci – evidence příspěvku SA k rozvoji inovačních aktivit (Tabulka)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2D855F-494D-06B3-2C4C-3DFC18DF3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066100"/>
            <a:ext cx="10564586" cy="46547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Strategické intervence/projekty </a:t>
            </a:r>
            <a:r>
              <a:rPr lang="cs-CZ" dirty="0"/>
              <a:t>– název; předpokládaný rozpočet připravených SI/projektů; rozpočet schválených – nerealizovaných; rozpočet skutečně realizovaných; financování ze strany Kraje; financování z firem; financování od dalších aktérů; spolupracující organizace</a:t>
            </a:r>
          </a:p>
          <a:p>
            <a:endParaRPr lang="cs-CZ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Krajské dotační programy </a:t>
            </a:r>
            <a:r>
              <a:rPr lang="cs-CZ" dirty="0"/>
              <a:t>- Krajské dotační programy navázané na RIS3 na podporu inovačního prostředí připravené/iniciované s pomocí SA (inovační vouchery, kreativní vouchery atd.) – název; způsob podpory; částka; typ příjemce</a:t>
            </a:r>
          </a:p>
          <a:p>
            <a:endParaRPr lang="cs-CZ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Příspěvek kraje na aktivity podporující rozvoj inovačního prostředí </a:t>
            </a:r>
            <a:r>
              <a:rPr lang="cs-CZ" dirty="0"/>
              <a:t>– název; příspěvek; zdroj financování; regionální marketing</a:t>
            </a:r>
          </a:p>
          <a:p>
            <a:endParaRPr lang="cs-CZ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Aktivita asistence </a:t>
            </a:r>
            <a:r>
              <a:rPr lang="cs-CZ" dirty="0"/>
              <a:t>– název; finance na realizaci; zdroj financování; počet projektů; kofinancování strategických projektů ze strany </a:t>
            </a:r>
            <a:r>
              <a:rPr lang="cs-CZ"/>
              <a:t>příjemce voucheru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07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C503A-7A1C-8839-271B-6667450F1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Proč je to pro nás důležité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B3B8CC-7872-E7AF-D355-F86964C4B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Premisou je obtížná uchopitelnost přínosů výzvy, takže data poslouží minimálně jako: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argumentační základna pro obhajobu intervencí tohoto typu do budoucna (kolik prostředků systém „vygeneroval“);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poukázat na užitečnost intervencí typu SA na konkrétních příkladech;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vstup do různých evaluačních šetření.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Nejedná se o soutěž mezi Kraji, startovní čára je pro každého jinde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1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95DF1-02E6-CEAA-0718-D643497D7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51D7C8-F16F-6435-6205-CECB3C7C6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michal.kvasnicka@msmt.cz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+420 773 850 746</a:t>
            </a:r>
          </a:p>
        </p:txBody>
      </p:sp>
    </p:spTree>
    <p:extLst>
      <p:ext uri="{BB962C8B-B14F-4D97-AF65-F5344CB8AC3E}">
        <p14:creationId xmlns:p14="http://schemas.microsoft.com/office/powerpoint/2010/main" val="2507632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1" ma:contentTypeDescription="Vytvoří nový dokument" ma:contentTypeScope="" ma:versionID="f7915aa1654923dd286cf04853bcba30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4b64868c61e452e0bcb724b9be421d68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67245476-8DB1-4464-BC3A-A652FECF4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999c1-8dc3-4c99-a10f-6379e56fdda9"/>
    <ds:schemaRef ds:uri="1a7a52e0-af44-4639-b07b-96c1cee2b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5BAA6-D557-4352-9593-122F900269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5C14A-41F8-4593-B157-D78F56CAF7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6999c1-8dc3-4c99-a10f-6379e56fdda9"/>
    <ds:schemaRef ds:uri="1a7a52e0-af44-4639-b07b-96c1cee2bb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845</Words>
  <Application>Microsoft Office PowerPoint</Application>
  <PresentationFormat>Širokoúhlá obrazovka</PresentationFormat>
  <Paragraphs>57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Motiv Office</vt:lpstr>
      <vt:lpstr>Titulní OP JAK</vt:lpstr>
      <vt:lpstr>Prezentace aplikace PowerPoint</vt:lpstr>
      <vt:lpstr>Kdo je kdo v Evaluacích ve výzvě Smart Akcelerátor+ i</vt:lpstr>
      <vt:lpstr>Právní akt a forma spolupráce</vt:lpstr>
      <vt:lpstr>metody</vt:lpstr>
      <vt:lpstr>Evaluační plán op jak (aktuální verze)</vt:lpstr>
      <vt:lpstr>Prosba o spolupráci – evidence příspěvku SA k rozvoji inovačních aktivit (Tabulka)</vt:lpstr>
      <vt:lpstr>Proč je to pro nás důležité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Kočová Barbora</dc:creator>
  <cp:lastModifiedBy>Kočová Barbora</cp:lastModifiedBy>
  <cp:revision>17</cp:revision>
  <dcterms:created xsi:type="dcterms:W3CDTF">2023-10-09T07:54:26Z</dcterms:created>
  <dcterms:modified xsi:type="dcterms:W3CDTF">2023-11-02T10:01:48Z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