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6858000" cx="9144000"/>
  <p:notesSz cx="6888150" cy="100218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8" roundtripDataSignature="AMtx7mi2odBTZCWmu5yOCI2dBKa1PZFT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customschemas.google.com/relationships/presentationmetadata" Target="metadata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2" y="0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01699" y="0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2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0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2" name="Google Shape;302;p10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0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1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3" name="Google Shape;313;p11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Průvodce evaluátora: https://dotaceeu.cz/getmedia/05897e7c-7a52-482c-a3d4-cf29369e0cbe/Pruvodce-evaluatora_2020.pdf.aspx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s-CZ"/>
              <a:t>Metodika pro zadávání evaluací: https://czecheval.cz/Dokumenty%20-%20archiv/Metodika_na_web_FIN.pdf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1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2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3" name="Google Shape;323;p12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12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3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3" name="Google Shape;333;p13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13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4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3" name="Google Shape;343;p14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14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15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3" name="Google Shape;353;p15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s-CZ"/>
              <a:t>DOT: zpracování dotazníku 10 dní, odkorigování zadavatelem 5, finalizace a překlopení do aplikace 3, odladění aplikace 2, čas na vyplnění 10 dní, vyhodnocení 7 – 15 dní (v závislosti na rozsahu DOT, poměru otevřených otázek apod.) = minimálně 6 týdnů na realizaci DOT</a:t>
            </a:r>
            <a:endParaRPr/>
          </a:p>
        </p:txBody>
      </p:sp>
      <p:sp>
        <p:nvSpPr>
          <p:cNvPr id="354" name="Google Shape;354;p15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16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3" name="Google Shape;363;p16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16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17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3" name="Google Shape;373;p17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17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8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3" name="Google Shape;383;p18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18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19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3" name="Google Shape;393;p19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19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20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0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1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1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p3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cs-CZ"/>
              <a:t>UV č. 634 ze dne 11. července 2016 – tímto UV bylo schváleno </a:t>
            </a:r>
            <a:r>
              <a:rPr lang="cs-CZ" sz="1800">
                <a:latin typeface="Calibri"/>
                <a:ea typeface="Calibri"/>
                <a:cs typeface="Calibri"/>
                <a:sym typeface="Calibri"/>
              </a:rPr>
              <a:t>Aktualizované znění Národní RIS3 strategie 2014-2020, které následně schválila i EK, další aktualizace proběhla v roce 2018..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>
                <a:latin typeface="Calibri"/>
                <a:ea typeface="Calibri"/>
                <a:cs typeface="Calibri"/>
                <a:sym typeface="Calibri"/>
              </a:rPr>
              <a:t>UV obsahovala povinnost, zpracovávat vyhodnocení NRIS3 nebo jejích částí každé 2 roky a jeho výsledky předkládat vládě. Prvním termínem pro přeložení byl červen 2019. V souvislosti s tímto požadavkem vznikl první Evaluační plán 2017- 2019, který vytýčil hlavní evaluační aktivity, které vyústily ve zpracování mid-term evaluace (hodnocení v polovině období) NRIS3 strategie 2014-2020. Tato první evaluace Národní RIS3 strategie byla předložena vládě ČR v červnu 2019.</a:t>
            </a:r>
            <a:endParaRPr/>
          </a:p>
        </p:txBody>
      </p:sp>
      <p:sp>
        <p:nvSpPr>
          <p:cNvPr id="234" name="Google Shape;234;p3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4" name="Google Shape;244;p4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Calibri"/>
              <a:buNone/>
            </a:pPr>
            <a:r>
              <a:rPr b="1" lang="cs-CZ" sz="1665">
                <a:latin typeface="Calibri"/>
                <a:ea typeface="Calibri"/>
                <a:cs typeface="Calibri"/>
                <a:sym typeface="Calibri"/>
              </a:rPr>
              <a:t>8 oblastí, kam směřovala doporučení </a:t>
            </a:r>
            <a:r>
              <a:rPr lang="cs-CZ" sz="1665"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cs-CZ" sz="1665" u="none">
                <a:latin typeface="Calibri"/>
                <a:ea typeface="Calibri"/>
                <a:cs typeface="Calibri"/>
                <a:sym typeface="Calibri"/>
              </a:rPr>
              <a:t>Specializace a zacílení Národní RIS3, Struktura dokumentu Národní RIS3 strategie a orientace v něm, EDP proces, Metodické vedení realizace Národní RIS3 strategie, Monitoring Národní RIS3 strategie, Soulad projektů s Národní RIS3 strategií, Komunikace a prezentace významu Národní RIS3 strategie široké odborné veřejnosti, Vzdělávací aktivity klíčových stakeholderů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Calibri"/>
              <a:buNone/>
            </a:pPr>
            <a:r>
              <a:rPr b="1" lang="cs-CZ" sz="1665" u="none">
                <a:latin typeface="Calibri"/>
                <a:ea typeface="Calibri"/>
                <a:cs typeface="Calibri"/>
                <a:sym typeface="Calibri"/>
              </a:rPr>
              <a:t>Akční plán </a:t>
            </a:r>
            <a:r>
              <a:rPr lang="cs-CZ" sz="1665" u="none">
                <a:latin typeface="Calibri"/>
                <a:ea typeface="Calibri"/>
                <a:cs typeface="Calibri"/>
                <a:sym typeface="Calibri"/>
              </a:rPr>
              <a:t>– vznikl bezprostředně po schválení evaluace vládou, rozpracoval způsob naplnění každého doporučení z uvedených 8 oblastí, resp. každému zjištění, na nějž reagovalo doporučení přiřadil: opatření/aktivitu, která povede k naplnění doporučení, gestora a spolupracující orgán (šlo napříč zainteresovanými ministerstvy), termín plnění.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Calibri"/>
              <a:buNone/>
            </a:pPr>
            <a:r>
              <a:rPr b="1" lang="cs-CZ" sz="1665" u="none">
                <a:latin typeface="Calibri"/>
                <a:ea typeface="Calibri"/>
                <a:cs typeface="Calibri"/>
                <a:sym typeface="Calibri"/>
              </a:rPr>
              <a:t>Důležité: Podařilo se vytvořit ucelený evaluační systém: evaluace – doporučení – AP pro plnění doporučení – vyhodnocení AP</a:t>
            </a:r>
            <a:endParaRPr b="1" sz="1665" u="none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Calibri"/>
              <a:buNone/>
            </a:pPr>
            <a:r>
              <a:t/>
            </a:r>
            <a:endParaRPr sz="1665" u="none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Calibri"/>
              <a:buNone/>
            </a:pPr>
            <a:r>
              <a:t/>
            </a:r>
            <a:endParaRPr sz="1665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Calibri"/>
              <a:buNone/>
            </a:pPr>
            <a:r>
              <a:t/>
            </a:r>
            <a:endParaRPr sz="1665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Calibri"/>
              <a:buNone/>
            </a:pPr>
            <a:r>
              <a:rPr lang="cs-CZ" sz="1665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Calibri"/>
              <a:buNone/>
            </a:pPr>
            <a:r>
              <a:t/>
            </a:r>
            <a:endParaRPr sz="1665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Calibri"/>
              <a:buNone/>
            </a:pPr>
            <a:r>
              <a:t/>
            </a:r>
            <a:endParaRPr sz="1665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Calibri"/>
              <a:buNone/>
            </a:pPr>
            <a:r>
              <a:t/>
            </a:r>
            <a:endParaRPr sz="1665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665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4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5" name="Google Shape;255;p5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5"/>
              <a:buFont typeface="Calibri"/>
              <a:buNone/>
            </a:pPr>
            <a:r>
              <a:rPr b="1" lang="cs-CZ" sz="1395" u="none">
                <a:latin typeface="Calibri"/>
                <a:ea typeface="Calibri"/>
                <a:cs typeface="Calibri"/>
                <a:sym typeface="Calibri"/>
              </a:rPr>
              <a:t>EP 2020-2021 </a:t>
            </a:r>
            <a:r>
              <a:rPr lang="cs-CZ" sz="1395" u="none">
                <a:latin typeface="Calibri"/>
                <a:ea typeface="Calibri"/>
                <a:cs typeface="Calibri"/>
                <a:sym typeface="Calibri"/>
              </a:rPr>
              <a:t>ukládal: zpracovat vyhodnocení plnění AP, zpracovat hodnocení pokroku </a:t>
            </a:r>
            <a:r>
              <a:rPr lang="cs-CZ" sz="1395">
                <a:latin typeface="Calibri"/>
                <a:ea typeface="Calibri"/>
                <a:cs typeface="Calibri"/>
                <a:sym typeface="Calibri"/>
              </a:rPr>
              <a:t>NRIS3 strategie 2014-2020 prostřednictvím ESIF programů a národních programů podpory a vyhodnocení naplňování vytýčených strategických a specifických cílů a zpracovat ex-ante hodnocení NRIS3 2021-2027 </a:t>
            </a:r>
            <a:r>
              <a:rPr lang="cs-CZ" sz="1395" u="none"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19"/>
              </a:spcBef>
              <a:spcAft>
                <a:spcPts val="0"/>
              </a:spcAft>
              <a:buClr>
                <a:schemeClr val="dk1"/>
              </a:buClr>
              <a:buSzPts val="1395"/>
              <a:buFont typeface="Calibri"/>
              <a:buNone/>
            </a:pPr>
            <a:r>
              <a:rPr b="1" lang="cs-CZ" sz="1395" u="none">
                <a:latin typeface="Calibri"/>
                <a:ea typeface="Calibri"/>
                <a:cs typeface="Calibri"/>
                <a:sym typeface="Calibri"/>
              </a:rPr>
              <a:t>Důležité: Další dílek do evaluačního systému: EP - jednotlivé evaluace jsou promýšleny a systematicky plánovány, nic se neděje náhodně</a:t>
            </a:r>
            <a:endParaRPr b="1" sz="1395" u="none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19"/>
              </a:spcBef>
              <a:spcAft>
                <a:spcPts val="0"/>
              </a:spcAft>
              <a:buClr>
                <a:schemeClr val="dk1"/>
              </a:buClr>
              <a:buSzPts val="1395"/>
              <a:buFont typeface="Calibri"/>
              <a:buNone/>
            </a:pPr>
            <a:r>
              <a:t/>
            </a:r>
            <a:endParaRPr sz="1395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19"/>
              </a:spcBef>
              <a:spcAft>
                <a:spcPts val="0"/>
              </a:spcAft>
              <a:buClr>
                <a:schemeClr val="dk1"/>
              </a:buClr>
              <a:buSzPts val="1395"/>
              <a:buFont typeface="Calibri"/>
              <a:buNone/>
            </a:pPr>
            <a:r>
              <a:t/>
            </a:r>
            <a:endParaRPr sz="1395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19"/>
              </a:spcBef>
              <a:spcAft>
                <a:spcPts val="0"/>
              </a:spcAft>
              <a:buClr>
                <a:schemeClr val="dk1"/>
              </a:buClr>
              <a:buSzPts val="1395"/>
              <a:buFont typeface="Calibri"/>
              <a:buNone/>
            </a:pPr>
            <a:r>
              <a:rPr lang="cs-CZ" sz="1395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19"/>
              </a:spcBef>
              <a:spcAft>
                <a:spcPts val="0"/>
              </a:spcAft>
              <a:buClr>
                <a:schemeClr val="dk1"/>
              </a:buClr>
              <a:buSzPts val="1395"/>
              <a:buFont typeface="Calibri"/>
              <a:buNone/>
            </a:pPr>
            <a:r>
              <a:t/>
            </a:r>
            <a:endParaRPr sz="1395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19"/>
              </a:spcBef>
              <a:spcAft>
                <a:spcPts val="0"/>
              </a:spcAft>
              <a:buClr>
                <a:schemeClr val="dk1"/>
              </a:buClr>
              <a:buSzPts val="1395"/>
              <a:buFont typeface="Calibri"/>
              <a:buNone/>
            </a:pPr>
            <a:r>
              <a:t/>
            </a:r>
            <a:endParaRPr sz="1395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19"/>
              </a:spcBef>
              <a:spcAft>
                <a:spcPts val="0"/>
              </a:spcAft>
              <a:buClr>
                <a:schemeClr val="dk1"/>
              </a:buClr>
              <a:buSzPts val="1395"/>
              <a:buFont typeface="Calibri"/>
              <a:buNone/>
            </a:pPr>
            <a:r>
              <a:t/>
            </a:r>
            <a:endParaRPr sz="1395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419"/>
              </a:spcBef>
              <a:spcAft>
                <a:spcPts val="0"/>
              </a:spcAft>
              <a:buNone/>
            </a:pPr>
            <a:r>
              <a:t/>
            </a:r>
            <a:endParaRPr sz="1395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5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6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4" name="Google Shape;264;p6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latin typeface="Calibri"/>
                <a:ea typeface="Calibri"/>
                <a:cs typeface="Calibri"/>
                <a:sym typeface="Calibri"/>
              </a:rPr>
              <a:t>Data uváděna proto, aby bylo zřejmé, že evaluace kopíruje zpracování NRIS3 2027, resp. celý průběh systémového projektu – charakter jak procesní evaluace (PZ I a PZ II), tak sumativní a dopadové (v rámci možností) - ZZ</a:t>
            </a:r>
            <a:endParaRPr/>
          </a:p>
        </p:txBody>
      </p:sp>
      <p:sp>
        <p:nvSpPr>
          <p:cNvPr id="265" name="Google Shape;265;p6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7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3" name="Google Shape;273;p7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latin typeface="Calibri"/>
                <a:ea typeface="Calibri"/>
                <a:cs typeface="Calibri"/>
                <a:sym typeface="Calibri"/>
              </a:rPr>
              <a:t>Data uváděna proto, aby bylo zřejmé, že evaluace kopíruje zpracování NRIS3 2027, resp. celý průběh systémového projektu – charakter jak procesní evaluace (PZ I a PZ II), tak sumativní a dopadové (v rámci možností) – ZZ</a:t>
            </a:r>
            <a:endParaRPr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rPr b="1" lang="cs-CZ" sz="1800">
                <a:latin typeface="Calibri"/>
                <a:ea typeface="Calibri"/>
                <a:cs typeface="Calibri"/>
                <a:sym typeface="Calibri"/>
              </a:rPr>
              <a:t>Evaluace je součástí projektového/programového cyklu a její provádění je kontinuální</a:t>
            </a:r>
            <a:r>
              <a:rPr lang="cs-CZ" sz="1800"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</p:txBody>
      </p:sp>
      <p:sp>
        <p:nvSpPr>
          <p:cNvPr id="274" name="Google Shape;274;p7:notes"/>
          <p:cNvSpPr txBox="1"/>
          <p:nvPr>
            <p:ph idx="12" type="sldNum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8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8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9:notes"/>
          <p:cNvSpPr txBox="1"/>
          <p:nvPr>
            <p:ph idx="1" type="body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9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5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5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 type="title">
  <p:cSld name="TITL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5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ACABBB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5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CCCBD5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5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CCCBD5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5"/>
          <p:cNvSpPr/>
          <p:nvPr/>
        </p:nvSpPr>
        <p:spPr>
          <a:xfrm>
            <a:off x="1141413" y="0"/>
            <a:ext cx="230187" cy="6858000"/>
          </a:xfrm>
          <a:prstGeom prst="rect">
            <a:avLst/>
          </a:prstGeom>
          <a:solidFill>
            <a:srgbClr val="E7E7EB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25"/>
          <p:cNvCxnSpPr/>
          <p:nvPr/>
        </p:nvCxnSpPr>
        <p:spPr>
          <a:xfrm>
            <a:off x="106363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ACABBB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2" name="Google Shape;102;p25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7E7EB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3" name="Google Shape;103;p25"/>
          <p:cNvCxnSpPr/>
          <p:nvPr/>
        </p:nvCxnSpPr>
        <p:spPr>
          <a:xfrm>
            <a:off x="854075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ACABB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25"/>
          <p:cNvCxnSpPr/>
          <p:nvPr/>
        </p:nvCxnSpPr>
        <p:spPr>
          <a:xfrm>
            <a:off x="172720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ACABBB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5" name="Google Shape;105;p25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ACABB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6" name="Google Shape;106;p25"/>
          <p:cNvCxnSpPr/>
          <p:nvPr/>
        </p:nvCxnSpPr>
        <p:spPr>
          <a:xfrm>
            <a:off x="9113838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ACABB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7" name="Google Shape;107;p2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ACABBB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5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5"/>
          <p:cNvSpPr/>
          <p:nvPr/>
        </p:nvSpPr>
        <p:spPr>
          <a:xfrm>
            <a:off x="1309688" y="4867275"/>
            <a:ext cx="641350" cy="6413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5"/>
          <p:cNvSpPr/>
          <p:nvPr/>
        </p:nvSpPr>
        <p:spPr>
          <a:xfrm>
            <a:off x="1090613" y="5500688"/>
            <a:ext cx="138112" cy="1365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5"/>
          <p:cNvSpPr/>
          <p:nvPr/>
        </p:nvSpPr>
        <p:spPr>
          <a:xfrm>
            <a:off x="1663700" y="5788025"/>
            <a:ext cx="274638" cy="2746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5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5"/>
          <p:cNvSpPr txBox="1"/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5"/>
          <p:cNvSpPr txBox="1"/>
          <p:nvPr>
            <p:ph idx="1" type="subTitle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15" name="Google Shape;115;p25"/>
          <p:cNvSpPr txBox="1"/>
          <p:nvPr>
            <p:ph idx="10" type="dt"/>
          </p:nvPr>
        </p:nvSpPr>
        <p:spPr>
          <a:xfrm rot="5400000">
            <a:off x="7764463" y="1174750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5"/>
          <p:cNvSpPr txBox="1"/>
          <p:nvPr>
            <p:ph idx="11" type="ftr"/>
          </p:nvPr>
        </p:nvSpPr>
        <p:spPr>
          <a:xfrm rot="5400000">
            <a:off x="7077076" y="4181475"/>
            <a:ext cx="3657600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5"/>
          <p:cNvSpPr txBox="1"/>
          <p:nvPr>
            <p:ph idx="12" type="sldNum"/>
          </p:nvPr>
        </p:nvSpPr>
        <p:spPr>
          <a:xfrm>
            <a:off x="1325563" y="4929188"/>
            <a:ext cx="609600" cy="517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6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26"/>
          <p:cNvSpPr txBox="1"/>
          <p:nvPr>
            <p:ph idx="10" type="dt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6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3" name="Google Shape;123;p26"/>
          <p:cNvSpPr txBox="1"/>
          <p:nvPr>
            <p:ph idx="11" type="ftr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showMasterSp="0" type="secHead">
  <p:cSld name="SECTION_HEADER">
    <p:bg>
      <p:bgPr>
        <a:solidFill>
          <a:schemeClr val="dk2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ACABBB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CCCBD5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7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CCCBD5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7"/>
          <p:cNvSpPr/>
          <p:nvPr/>
        </p:nvSpPr>
        <p:spPr>
          <a:xfrm>
            <a:off x="1141413" y="0"/>
            <a:ext cx="230187" cy="6858000"/>
          </a:xfrm>
          <a:prstGeom prst="rect">
            <a:avLst/>
          </a:prstGeom>
          <a:solidFill>
            <a:srgbClr val="E7E7EB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p27"/>
          <p:cNvCxnSpPr/>
          <p:nvPr/>
        </p:nvCxnSpPr>
        <p:spPr>
          <a:xfrm>
            <a:off x="106363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ACABBB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0" name="Google Shape;130;p27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7E7EB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1" name="Google Shape;131;p27"/>
          <p:cNvCxnSpPr/>
          <p:nvPr/>
        </p:nvCxnSpPr>
        <p:spPr>
          <a:xfrm>
            <a:off x="854075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ACABB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2" name="Google Shape;132;p27"/>
          <p:cNvCxnSpPr/>
          <p:nvPr/>
        </p:nvCxnSpPr>
        <p:spPr>
          <a:xfrm>
            <a:off x="172720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ACABBB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3" name="Google Shape;133;p27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ACABB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4" name="Google Shape;134;p27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ACABBB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7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7"/>
          <p:cNvSpPr/>
          <p:nvPr/>
        </p:nvSpPr>
        <p:spPr>
          <a:xfrm>
            <a:off x="1323975" y="4867275"/>
            <a:ext cx="642938" cy="6413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7"/>
          <p:cNvSpPr/>
          <p:nvPr/>
        </p:nvSpPr>
        <p:spPr>
          <a:xfrm>
            <a:off x="1090613" y="5500688"/>
            <a:ext cx="138112" cy="1365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7"/>
          <p:cNvSpPr/>
          <p:nvPr/>
        </p:nvSpPr>
        <p:spPr>
          <a:xfrm>
            <a:off x="1663700" y="5791200"/>
            <a:ext cx="274638" cy="2746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7"/>
          <p:cNvSpPr/>
          <p:nvPr/>
        </p:nvSpPr>
        <p:spPr>
          <a:xfrm>
            <a:off x="1879600" y="4479925"/>
            <a:ext cx="365125" cy="3651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Google Shape;140;p27"/>
          <p:cNvCxnSpPr/>
          <p:nvPr/>
        </p:nvCxnSpPr>
        <p:spPr>
          <a:xfrm>
            <a:off x="9097963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ACABB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1" name="Google Shape;141;p27"/>
          <p:cNvSpPr txBox="1"/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alibri"/>
              <a:buNone/>
              <a:defRPr b="1" sz="3000" cap="small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7"/>
          <p:cNvSpPr txBox="1"/>
          <p:nvPr>
            <p:ph idx="1" type="body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27"/>
          <p:cNvSpPr txBox="1"/>
          <p:nvPr>
            <p:ph idx="10" type="dt"/>
          </p:nvPr>
        </p:nvSpPr>
        <p:spPr>
          <a:xfrm rot="5400000">
            <a:off x="7762875" y="1169988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7"/>
          <p:cNvSpPr txBox="1"/>
          <p:nvPr>
            <p:ph idx="11" type="ftr"/>
          </p:nvPr>
        </p:nvSpPr>
        <p:spPr>
          <a:xfrm rot="5400000">
            <a:off x="7077076" y="4178300"/>
            <a:ext cx="3657600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7"/>
          <p:cNvSpPr txBox="1"/>
          <p:nvPr>
            <p:ph idx="12" type="sldNum"/>
          </p:nvPr>
        </p:nvSpPr>
        <p:spPr>
          <a:xfrm>
            <a:off x="1339850" y="4929188"/>
            <a:ext cx="609600" cy="517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8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p28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28"/>
          <p:cNvSpPr txBox="1"/>
          <p:nvPr>
            <p:ph idx="10" type="dt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8"/>
          <p:cNvSpPr txBox="1"/>
          <p:nvPr>
            <p:ph idx="11" type="ftr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8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9"/>
          <p:cNvSpPr txBox="1"/>
          <p:nvPr>
            <p:ph idx="1" type="body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p29"/>
          <p:cNvSpPr txBox="1"/>
          <p:nvPr>
            <p:ph idx="2" type="body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7" name="Google Shape;157;p29"/>
          <p:cNvSpPr/>
          <p:nvPr>
            <p:ph idx="3" type="body"/>
          </p:nvPr>
        </p:nvSpPr>
        <p:spPr>
          <a:xfrm>
            <a:off x="4572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alibri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29"/>
          <p:cNvSpPr/>
          <p:nvPr>
            <p:ph idx="4" type="body"/>
          </p:nvPr>
        </p:nvSpPr>
        <p:spPr>
          <a:xfrm>
            <a:off x="43434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alibri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p29"/>
          <p:cNvSpPr txBox="1"/>
          <p:nvPr>
            <p:ph idx="10" type="dt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9"/>
          <p:cNvSpPr txBox="1"/>
          <p:nvPr>
            <p:ph idx="11" type="ftr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9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0"/>
          <p:cNvSpPr txBox="1"/>
          <p:nvPr>
            <p:ph idx="10" type="dt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30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66" name="Google Shape;166;p30"/>
          <p:cNvSpPr txBox="1"/>
          <p:nvPr>
            <p:ph idx="11" type="ftr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>
            <p:ph idx="10" type="dt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31"/>
          <p:cNvSpPr txBox="1"/>
          <p:nvPr>
            <p:ph idx="11" type="ftr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31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showMasterSp="0" type="objTx">
  <p:cSld name="OBJECT_WITH_CAPTION_TEXT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2" name="Google Shape;172;p32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CABBB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3" name="Google Shape;173;p32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CABB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4" name="Google Shape;174;p32"/>
          <p:cNvCxnSpPr/>
          <p:nvPr/>
        </p:nvCxnSpPr>
        <p:spPr>
          <a:xfrm>
            <a:off x="6192838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5" name="Google Shape;175;p32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6" name="Google Shape;176;p32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ACABBB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7" name="Google Shape;177;p32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8" name="Google Shape;178;p3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2"/>
          <p:cNvSpPr txBox="1"/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 cap="small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32"/>
          <p:cNvSpPr txBox="1"/>
          <p:nvPr>
            <p:ph idx="1" type="body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81" name="Google Shape;181;p32"/>
          <p:cNvSpPr txBox="1"/>
          <p:nvPr>
            <p:ph idx="2" type="body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82" name="Google Shape;182;p32"/>
          <p:cNvSpPr txBox="1"/>
          <p:nvPr>
            <p:ph idx="10" type="dt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32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84" name="Google Shape;184;p32"/>
          <p:cNvSpPr txBox="1"/>
          <p:nvPr>
            <p:ph idx="11" type="ftr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showMasterSp="0" type="picTx">
  <p:cSld name="PICTURE_WITH_CAPTION_TEXT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6" name="Google Shape;186;p33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CABB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7" name="Google Shape;187;p3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8" name="Google Shape;188;p33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9" name="Google Shape;189;p33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ACABB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33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1" name="Google Shape;191;p33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CABB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2" name="Google Shape;192;p33"/>
          <p:cNvCxnSpPr/>
          <p:nvPr/>
        </p:nvCxnSpPr>
        <p:spPr>
          <a:xfrm>
            <a:off x="6192838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3" name="Google Shape;193;p33"/>
          <p:cNvSpPr txBox="1"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33"/>
          <p:cNvSpPr/>
          <p:nvPr>
            <p:ph idx="2" type="pic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195" name="Google Shape;195;p33"/>
          <p:cNvSpPr txBox="1"/>
          <p:nvPr>
            <p:ph idx="1" type="body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"/>
              </a:spcBef>
              <a:spcAft>
                <a:spcPts val="0"/>
              </a:spcAft>
              <a:buSzPts val="840"/>
              <a:buFont typeface="Calibri"/>
              <a:buNone/>
              <a:defRPr sz="1200"/>
            </a:lvl1pPr>
            <a:lvl2pPr indent="-289560" lvl="1" marL="914400" algn="l"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indent="-266700" lvl="2" marL="1371600" algn="l">
              <a:spcBef>
                <a:spcPts val="200"/>
              </a:spcBef>
              <a:spcAft>
                <a:spcPts val="0"/>
              </a:spcAft>
              <a:buSzPts val="600"/>
              <a:buChar char="🞆"/>
              <a:defRPr sz="1000"/>
            </a:lvl3pPr>
            <a:lvl4pPr indent="-262889" lvl="3" marL="1828800" algn="l">
              <a:spcBef>
                <a:spcPts val="180"/>
              </a:spcBef>
              <a:spcAft>
                <a:spcPts val="0"/>
              </a:spcAft>
              <a:buSzPts val="540"/>
              <a:buChar char="🞆"/>
              <a:defRPr sz="900"/>
            </a:lvl4pPr>
            <a:lvl5pPr indent="-267461" lvl="4" marL="2286000" algn="l"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96" name="Google Shape;196;p33"/>
          <p:cNvSpPr txBox="1"/>
          <p:nvPr>
            <p:ph idx="10" type="dt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33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98" name="Google Shape;198;p33"/>
          <p:cNvSpPr txBox="1"/>
          <p:nvPr>
            <p:ph idx="11" type="ftr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4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34"/>
          <p:cNvSpPr txBox="1"/>
          <p:nvPr>
            <p:ph idx="1" type="body"/>
          </p:nvPr>
        </p:nvSpPr>
        <p:spPr>
          <a:xfrm rot="5400000">
            <a:off x="1754188" y="303213"/>
            <a:ext cx="4873625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02" name="Google Shape;202;p34"/>
          <p:cNvSpPr txBox="1"/>
          <p:nvPr>
            <p:ph idx="10" type="dt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34"/>
          <p:cNvSpPr txBox="1"/>
          <p:nvPr>
            <p:ph idx="11" type="ftr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34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5"/>
          <p:cNvSpPr txBox="1"/>
          <p:nvPr>
            <p:ph type="title"/>
          </p:nvPr>
        </p:nvSpPr>
        <p:spPr>
          <a:xfrm rot="5400000">
            <a:off x="4541838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3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08" name="Google Shape;208;p35"/>
          <p:cNvSpPr txBox="1"/>
          <p:nvPr>
            <p:ph idx="10" type="dt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35"/>
          <p:cNvSpPr txBox="1"/>
          <p:nvPr>
            <p:ph idx="11" type="ftr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35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7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7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8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8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9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9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39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9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39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2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42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4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3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3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4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24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CABBB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6" name="Google Shape;86;p24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small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7" name="Google Shape;87;p24"/>
          <p:cNvSpPr txBox="1"/>
          <p:nvPr>
            <p:ph idx="1"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84979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B3B3C4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0C0C3"/>
              </a:buClr>
              <a:buSzPts val="1088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•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ACABBB"/>
              </a:buClr>
              <a:buSzPts val="840"/>
              <a:buFont typeface="Noto Sans Symbols"/>
              <a:buChar char="⚪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alibri"/>
              <a:buChar char="•"/>
              <a:defRPr b="0" i="0" sz="1400" u="none" cap="small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302665"/>
              </a:buClr>
              <a:buSzPts val="1400"/>
              <a:buFont typeface="Calibri"/>
              <a:buChar char="•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24"/>
          <p:cNvSpPr txBox="1"/>
          <p:nvPr>
            <p:ph idx="10" type="dt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24"/>
          <p:cNvSpPr txBox="1"/>
          <p:nvPr>
            <p:ph idx="11" type="ftr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90" name="Google Shape;90;p24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ACABB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1" name="Google Shape;91;p24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ACABBB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24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2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4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jpg"/><Relationship Id="rId4" Type="http://schemas.openxmlformats.org/officeDocument/2006/relationships/hyperlink" Target="mailto:lucie.bucinova@regiopartner.cz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"/>
          <p:cNvSpPr txBox="1"/>
          <p:nvPr>
            <p:ph idx="1" type="subTitle"/>
          </p:nvPr>
        </p:nvSpPr>
        <p:spPr>
          <a:xfrm>
            <a:off x="5386387" y="855186"/>
            <a:ext cx="3757613" cy="1446899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anchorCtr="0" anchor="t" bIns="45700" lIns="162000" spcFirstLastPara="1" rIns="162000" wrap="square" tIns="45700">
            <a:norm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cs-CZ" sz="1500">
                <a:latin typeface="Calibri"/>
                <a:ea typeface="Calibri"/>
                <a:cs typeface="Calibri"/>
                <a:sym typeface="Calibri"/>
              </a:rPr>
              <a:t>Jméno projektu</a:t>
            </a:r>
            <a:r>
              <a:rPr lang="cs-CZ" sz="1500">
                <a:latin typeface="Calibri"/>
                <a:ea typeface="Calibri"/>
                <a:cs typeface="Calibri"/>
                <a:sym typeface="Calibri"/>
              </a:rPr>
              <a:t>:</a:t>
            </a:r>
            <a:br>
              <a:rPr lang="cs-CZ" sz="1500">
                <a:latin typeface="Calibri"/>
                <a:ea typeface="Calibri"/>
                <a:cs typeface="Calibri"/>
                <a:sym typeface="Calibri"/>
              </a:rPr>
            </a:br>
            <a:r>
              <a:rPr lang="cs-CZ" sz="1500">
                <a:latin typeface="Calibri"/>
                <a:ea typeface="Calibri"/>
                <a:cs typeface="Calibri"/>
                <a:sym typeface="Calibri"/>
              </a:rPr>
              <a:t>„Systémová podpora implementace a řízení Národní RIS3 strategie 2023+“</a:t>
            </a:r>
            <a:endParaRPr/>
          </a:p>
          <a:p>
            <a:pPr indent="0" lvl="0" marL="0" rtl="0" algn="ctr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cs-CZ" sz="1500">
                <a:latin typeface="Calibri"/>
                <a:ea typeface="Calibri"/>
                <a:cs typeface="Calibri"/>
                <a:sym typeface="Calibri"/>
              </a:rPr>
              <a:t>Registrační číslo projektu</a:t>
            </a:r>
            <a:r>
              <a:rPr lang="cs-CZ" sz="1500">
                <a:latin typeface="Calibri"/>
                <a:ea typeface="Calibri"/>
                <a:cs typeface="Calibri"/>
                <a:sym typeface="Calibri"/>
              </a:rPr>
              <a:t>: </a:t>
            </a:r>
            <a:br>
              <a:rPr lang="cs-CZ" sz="1500">
                <a:latin typeface="Calibri"/>
                <a:ea typeface="Calibri"/>
                <a:cs typeface="Calibri"/>
                <a:sym typeface="Calibri"/>
              </a:rPr>
            </a:br>
            <a:r>
              <a:rPr lang="cs-CZ" sz="1500">
                <a:latin typeface="Calibri"/>
                <a:ea typeface="Calibri"/>
                <a:cs typeface="Calibri"/>
                <a:sym typeface="Calibri"/>
              </a:rPr>
              <a:t>CZ.02.01.02/00/22_004/0004699</a:t>
            </a:r>
            <a:endParaRPr sz="1500"/>
          </a:p>
        </p:txBody>
      </p:sp>
      <p:pic>
        <p:nvPicPr>
          <p:cNvPr descr="Obsah obrázku text, Písmo, snímek obrazovky, Elektricky modrá&#10;&#10;Popis byl vytvořen automaticky" id="216" name="Google Shape;21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6706" y="5158789"/>
            <a:ext cx="5799089" cy="827162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"/>
          <p:cNvSpPr txBox="1"/>
          <p:nvPr/>
        </p:nvSpPr>
        <p:spPr>
          <a:xfrm>
            <a:off x="5920530" y="3630515"/>
            <a:ext cx="2882669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Arial"/>
              <a:buNone/>
            </a:pPr>
            <a:r>
              <a:t/>
            </a:r>
            <a:endParaRPr b="0" i="0" sz="142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Výzkum obrys" id="218" name="Google Shape;21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17399" y="2658261"/>
            <a:ext cx="6858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"/>
          <p:cNvSpPr txBox="1"/>
          <p:nvPr/>
        </p:nvSpPr>
        <p:spPr>
          <a:xfrm>
            <a:off x="5386387" y="2470438"/>
            <a:ext cx="3757613" cy="991725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anchorCtr="0" anchor="ctr" bIns="34275" lIns="162000" spcFirstLastPara="1" rIns="162000" wrap="square" tIns="3427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Klíčová aktivita KA4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cs-CZ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Rozvoj kompetencí a mezinárodní spolupráce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Datum:</a:t>
            </a:r>
            <a:r>
              <a:rPr b="0" i="0" lang="cs-CZ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1. 11. 2023</a:t>
            </a:r>
            <a:endParaRPr/>
          </a:p>
        </p:txBody>
      </p:sp>
      <p:sp>
        <p:nvSpPr>
          <p:cNvPr id="220" name="Google Shape;220;p1"/>
          <p:cNvSpPr txBox="1"/>
          <p:nvPr/>
        </p:nvSpPr>
        <p:spPr>
          <a:xfrm>
            <a:off x="5386387" y="3630516"/>
            <a:ext cx="3757613" cy="1027210"/>
          </a:xfrm>
          <a:prstGeom prst="rect">
            <a:avLst/>
          </a:prstGeom>
          <a:solidFill>
            <a:srgbClr val="FFFAEB"/>
          </a:solidFill>
          <a:ln>
            <a:noFill/>
          </a:ln>
        </p:spPr>
        <p:txBody>
          <a:bodyPr anchorCtr="0" anchor="ctr" bIns="34275" lIns="162000" spcFirstLastPara="1" rIns="162000" wrap="square" tIns="34275">
            <a:normAutofit fontScale="32500"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cs-CZ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*Účastí na vzdělávací akci souhlasíte se způsobem zpracování osobních údajů ze vzdělávací akce. Jedná se o osobní údaje typu jméno, příjmení, e-mail a organizace. Zpracování bude použito pro potřeby zajištění prezenční listiny a za účelem doložení podmínek projektu financovaného z OP JAK. Pravidla GDPR jsou také na webu Agentury CzechInvest.</a:t>
            </a:r>
            <a:endParaRPr/>
          </a:p>
        </p:txBody>
      </p:sp>
      <p:sp>
        <p:nvSpPr>
          <p:cNvPr id="221" name="Google Shape;221;p1"/>
          <p:cNvSpPr txBox="1"/>
          <p:nvPr/>
        </p:nvSpPr>
        <p:spPr>
          <a:xfrm>
            <a:off x="1223" y="855185"/>
            <a:ext cx="5225142" cy="3800475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anchorCtr="0" anchor="ctr" bIns="34275" lIns="162000" spcFirstLastPara="1" rIns="162000" wrap="square" tIns="3427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4500"/>
              <a:buFont typeface="Arial"/>
              <a:buNone/>
            </a:pPr>
            <a:r>
              <a:rPr lang="cs-CZ" sz="4500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Koncept dosavadních evaluací RIS3 </a:t>
            </a:r>
            <a:endParaRPr sz="450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4500"/>
              <a:buFont typeface="Arial"/>
              <a:buNone/>
            </a:pPr>
            <a:r>
              <a:rPr lang="cs-CZ" sz="4500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a výzvy do budoucna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2700"/>
              <a:buFont typeface="Arial"/>
              <a:buNone/>
            </a:pPr>
            <a:r>
              <a:rPr b="0" i="0" lang="cs-CZ" sz="2700" u="none" cap="none" strike="noStrike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Ing. Lucie Bučinová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2700"/>
              <a:buFont typeface="Arial"/>
              <a:buNone/>
            </a:pPr>
            <a:r>
              <a:rPr b="0" i="0" lang="cs-CZ" sz="2700" u="none" cap="none" strike="noStrike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RegioPartner, s.r.o.</a:t>
            </a:r>
            <a:endParaRPr/>
          </a:p>
        </p:txBody>
      </p:sp>
      <p:pic>
        <p:nvPicPr>
          <p:cNvPr descr="RP_cz_1.jpg" id="222" name="Google Shape;222;p1"/>
          <p:cNvPicPr preferRelativeResize="0"/>
          <p:nvPr/>
        </p:nvPicPr>
        <p:blipFill rotWithShape="1">
          <a:blip r:embed="rId5">
            <a:alphaModFix/>
          </a:blip>
          <a:srcRect b="21652" l="11795" r="6290" t="16922"/>
          <a:stretch/>
        </p:blipFill>
        <p:spPr>
          <a:xfrm>
            <a:off x="6797909" y="5058775"/>
            <a:ext cx="1826115" cy="1027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0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RIS3 strategií 2023+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306" name="Google Shape;306;p10"/>
          <p:cNvSpPr txBox="1"/>
          <p:nvPr>
            <p:ph idx="1" type="body"/>
          </p:nvPr>
        </p:nvSpPr>
        <p:spPr>
          <a:xfrm>
            <a:off x="436728" y="830615"/>
            <a:ext cx="7679196" cy="5196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u="sng">
                <a:solidFill>
                  <a:srgbClr val="372C74"/>
                </a:solidFill>
              </a:rPr>
              <a:t>KROK 1 -  pečlivé naplánování evaluace (společné pro EXT i INT)</a:t>
            </a:r>
            <a:endParaRPr/>
          </a:p>
          <a:p>
            <a:pPr indent="-273050" lvl="0" marL="273050" rtl="0" algn="l">
              <a:spcBef>
                <a:spcPts val="600"/>
              </a:spcBef>
              <a:spcAft>
                <a:spcPts val="0"/>
              </a:spcAft>
              <a:buClr>
                <a:srgbClr val="372C74"/>
              </a:buClr>
              <a:buSzPts val="2400"/>
              <a:buFont typeface="Noto Sans Symbols"/>
              <a:buChar char="⮚"/>
            </a:pPr>
            <a:r>
              <a:rPr b="1" i="1" lang="cs-CZ">
                <a:solidFill>
                  <a:srgbClr val="372C74"/>
                </a:solidFill>
              </a:rPr>
              <a:t> základní představa o evaluaci</a:t>
            </a:r>
            <a:endParaRPr/>
          </a:p>
          <a:p>
            <a:pPr indent="-450850" lvl="1" marL="1077913" rtl="0" algn="l">
              <a:spcBef>
                <a:spcPts val="1020"/>
              </a:spcBef>
              <a:spcAft>
                <a:spcPts val="0"/>
              </a:spcAft>
              <a:buSzPts val="1680"/>
              <a:buFont typeface="Arial"/>
              <a:buChar char="•"/>
            </a:pPr>
            <a:r>
              <a:rPr b="1" lang="cs-CZ"/>
              <a:t>Co chceme evaluovat? (celou krajskou RI3 3 strategii, vybrané intervence, procesní/implementační nastavení, absorpční kapacitu, dopady intervencí, dosažený pokrok a naplnění cílů ………)</a:t>
            </a:r>
            <a:endParaRPr/>
          </a:p>
          <a:p>
            <a:pPr indent="-450850" lvl="1" marL="1077913" rtl="0" algn="l">
              <a:spcBef>
                <a:spcPts val="420"/>
              </a:spcBef>
              <a:spcAft>
                <a:spcPts val="0"/>
              </a:spcAft>
              <a:buSzPts val="1680"/>
              <a:buFont typeface="Arial"/>
              <a:buChar char="•"/>
            </a:pPr>
            <a:r>
              <a:rPr b="1" lang="cs-CZ"/>
              <a:t>Co chceme zjistit? – stanovení evaluačních otázek (zásada: méně je více)</a:t>
            </a:r>
            <a:endParaRPr/>
          </a:p>
          <a:p>
            <a:pPr indent="-450850" lvl="1" marL="1077913" rtl="0" algn="l">
              <a:spcBef>
                <a:spcPts val="420"/>
              </a:spcBef>
              <a:spcAft>
                <a:spcPts val="0"/>
              </a:spcAft>
              <a:buSzPts val="1680"/>
              <a:buFont typeface="Arial"/>
              <a:buChar char="•"/>
            </a:pPr>
            <a:r>
              <a:rPr b="1" lang="cs-CZ"/>
              <a:t>Existují dostupná data, která umožní evaluaci provést? </a:t>
            </a:r>
            <a:endParaRPr/>
          </a:p>
          <a:p>
            <a:pPr indent="-450850" lvl="1" marL="1077913" rtl="0" algn="l">
              <a:spcBef>
                <a:spcPts val="420"/>
              </a:spcBef>
              <a:spcAft>
                <a:spcPts val="0"/>
              </a:spcAft>
              <a:buSzPts val="1680"/>
              <a:buFont typeface="Arial"/>
              <a:buChar char="•"/>
            </a:pPr>
            <a:r>
              <a:rPr b="1" lang="cs-CZ"/>
              <a:t>Jaký rozsah personálních a finančních kapacit je potřeba vyčlenit s ohledem na šíři evaluace? </a:t>
            </a:r>
            <a:endParaRPr/>
          </a:p>
          <a:p>
            <a:pPr indent="-450850" lvl="1" marL="1077913" rtl="0" algn="l">
              <a:spcBef>
                <a:spcPts val="420"/>
              </a:spcBef>
              <a:spcAft>
                <a:spcPts val="0"/>
              </a:spcAft>
              <a:buSzPts val="1680"/>
              <a:buFont typeface="Arial"/>
              <a:buChar char="•"/>
            </a:pPr>
            <a:r>
              <a:rPr b="1" lang="cs-CZ"/>
              <a:t>Předpokládaný harmonogram</a:t>
            </a:r>
            <a:endParaRPr/>
          </a:p>
          <a:p>
            <a:pPr indent="-450850" lvl="1" marL="1077913" rtl="0" algn="l">
              <a:spcBef>
                <a:spcPts val="420"/>
              </a:spcBef>
              <a:spcAft>
                <a:spcPts val="0"/>
              </a:spcAft>
              <a:buSzPts val="1680"/>
              <a:buFont typeface="Arial"/>
              <a:buChar char="•"/>
            </a:pPr>
            <a:r>
              <a:rPr b="1" lang="cs-CZ"/>
              <a:t>Základní představa o průběhu evaluace (metody)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</p:txBody>
      </p:sp>
      <p:sp>
        <p:nvSpPr>
          <p:cNvPr id="307" name="Google Shape;307;p10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08" name="Google Shape;308;p10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10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0"/>
          <p:cNvSpPr/>
          <p:nvPr/>
        </p:nvSpPr>
        <p:spPr>
          <a:xfrm flipH="1">
            <a:off x="4161147" y="6093296"/>
            <a:ext cx="230357" cy="56121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1712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1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RIS3 strategií 2023+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317" name="Google Shape;317;p11"/>
          <p:cNvSpPr txBox="1"/>
          <p:nvPr>
            <p:ph idx="1" type="body"/>
          </p:nvPr>
        </p:nvSpPr>
        <p:spPr>
          <a:xfrm>
            <a:off x="436728" y="830614"/>
            <a:ext cx="7679196" cy="5752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u="sng">
                <a:solidFill>
                  <a:srgbClr val="372C74"/>
                </a:solidFill>
              </a:rPr>
              <a:t>KROK 2 -  překlopení základní představy o evaluaci do zadávací dokumentace (EXT) nebo evaluačního designu (INT)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cs-CZ" sz="2100" u="sng"/>
              <a:t>Doporučené zdroje: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1" sz="2100" u="sng"/>
          </a:p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100"/>
              <a:buFont typeface="Noto Sans Symbols"/>
              <a:buChar char="⮚"/>
            </a:pPr>
            <a:r>
              <a:rPr b="1" lang="cs-CZ" sz="2100">
                <a:solidFill>
                  <a:srgbClr val="FF0000"/>
                </a:solidFill>
              </a:rPr>
              <a:t> Průvodce evaluátora (Sbírka evaluačních tipů a doporučení)   (NOK, MMR)</a:t>
            </a:r>
            <a:endParaRPr/>
          </a:p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100"/>
              <a:buFont typeface="Noto Sans Symbols"/>
              <a:buChar char="⮚"/>
            </a:pPr>
            <a:r>
              <a:rPr b="1" lang="cs-CZ" sz="2100">
                <a:solidFill>
                  <a:srgbClr val="FF0000"/>
                </a:solidFill>
              </a:rPr>
              <a:t> Metodika pro zadávání evaluací (Česká evaluační společnost)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1" sz="2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1" sz="21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</p:txBody>
      </p:sp>
      <p:sp>
        <p:nvSpPr>
          <p:cNvPr id="318" name="Google Shape;318;p11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19" name="Google Shape;319;p1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1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2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RIS3 strategií 2023+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327" name="Google Shape;327;p12"/>
          <p:cNvSpPr txBox="1"/>
          <p:nvPr>
            <p:ph idx="1" type="body"/>
          </p:nvPr>
        </p:nvSpPr>
        <p:spPr>
          <a:xfrm>
            <a:off x="547210" y="526469"/>
            <a:ext cx="7679196" cy="60568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1" sz="21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u="sng">
                <a:solidFill>
                  <a:srgbClr val="372C74"/>
                </a:solidFill>
              </a:rPr>
              <a:t>Příprava zadávací dokumentace (EXT)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b="1" lang="cs-CZ" sz="2200" u="sng"/>
              <a:t>Tipy: </a:t>
            </a:r>
            <a:endParaRPr/>
          </a:p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⮚"/>
            </a:pPr>
            <a:r>
              <a:rPr b="1" lang="cs-CZ" sz="2200"/>
              <a:t>Pište jasně, výstižně a konkrétně (vyvarujte se obecných a nicneříkajících frází a floskulí)</a:t>
            </a:r>
            <a:endParaRPr/>
          </a:p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⮚"/>
            </a:pPr>
            <a:r>
              <a:rPr b="1" lang="cs-CZ" sz="2200"/>
              <a:t>Buďte konkrétní v tom, co od evaluace očekáváte a co očekáváte od dodavatele</a:t>
            </a:r>
            <a:endParaRPr/>
          </a:p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⮚"/>
            </a:pPr>
            <a:r>
              <a:rPr b="1" lang="cs-CZ" sz="2200"/>
              <a:t>Definujte, jaké očekáváte výstupy (počet a přibližný rozsah zpráv)</a:t>
            </a:r>
            <a:endParaRPr/>
          </a:p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⮚"/>
            </a:pPr>
            <a:r>
              <a:rPr b="1" lang="cs-CZ" sz="2200"/>
              <a:t>Specifikujte jaké metody analýzy a sběru dat předpokládáte/vyžadujete</a:t>
            </a:r>
            <a:endParaRPr/>
          </a:p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⮚"/>
            </a:pPr>
            <a:r>
              <a:rPr b="1" lang="cs-CZ" sz="2200"/>
              <a:t>Specifikujte, jaká data jste schopni dodavateli poskytnout a u kterých bude nutný sběr primárních dat</a:t>
            </a:r>
            <a:endParaRPr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⮚"/>
            </a:pPr>
            <a:r>
              <a:rPr b="1" lang="cs-CZ" sz="2200"/>
              <a:t>Vyzkoušejte si, zda byste byli schopni podle této ZD vypracovat nabídku (v ZD nesmí být vnitřní rozpory)</a:t>
            </a:r>
            <a:endParaRPr/>
          </a:p>
          <a:p>
            <a:pPr indent="-273050" lvl="0" marL="27305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⮚"/>
            </a:pPr>
            <a:r>
              <a:rPr b="1" lang="cs-CZ" sz="2200"/>
              <a:t>Stanovte ADEKVÁTNÍ finanční zdroje, nepodceňujte náročnost evaluací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</p:txBody>
      </p:sp>
      <p:sp>
        <p:nvSpPr>
          <p:cNvPr id="328" name="Google Shape;328;p12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29" name="Google Shape;329;p1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12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3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RIS3 strategií 2023+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337" name="Google Shape;337;p13"/>
          <p:cNvSpPr txBox="1"/>
          <p:nvPr>
            <p:ph idx="1" type="body"/>
          </p:nvPr>
        </p:nvSpPr>
        <p:spPr>
          <a:xfrm>
            <a:off x="411636" y="519671"/>
            <a:ext cx="7679196" cy="5933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1" sz="2100" u="sng"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⮚"/>
            </a:pPr>
            <a:r>
              <a:rPr b="1" lang="cs-CZ" sz="2300"/>
              <a:t>Hodnotící kritérium - </a:t>
            </a:r>
            <a:r>
              <a:rPr b="1" i="1" lang="cs-CZ" sz="2300" u="sng"/>
              <a:t>Cena</a:t>
            </a:r>
            <a:endParaRPr/>
          </a:p>
          <a:p>
            <a:pPr indent="-368300" lvl="0" marL="900113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1" lang="cs-CZ" sz="2300"/>
              <a:t>Vyvarujte se soutěžit na cenu – upřednostněte kvalitu (cena  by měla představovat jen cca je 30 % váhy)</a:t>
            </a:r>
            <a:endParaRPr/>
          </a:p>
          <a:p>
            <a:pPr indent="-450850" lvl="0" marL="982663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b="1" lang="cs-CZ" sz="2300"/>
              <a:t>	</a:t>
            </a:r>
            <a:r>
              <a:rPr b="1" lang="cs-CZ" sz="2300" u="sng"/>
              <a:t>Nevýhoda:</a:t>
            </a:r>
            <a:r>
              <a:rPr b="1" lang="cs-CZ" sz="2300"/>
              <a:t> enormní tlak na cenu, vysoké riziko povrchní evaluace (v kombinaci s podceněním finanční alokace)</a:t>
            </a:r>
            <a:endParaRPr/>
          </a:p>
          <a:p>
            <a:pPr indent="-450850" lvl="0" marL="982663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1" lang="cs-CZ" sz="2300"/>
              <a:t>Pokud soutěžíte na cenu, pak musíte do detailu popsat v ZD, jak má evaluace vypadat, jaké metody použít, s jak velkým vzorkem pracovat, jak budou vypadat výstupy – pouze tak zajistíte, že za vysoutěženou cenu dostanete požadované</a:t>
            </a:r>
            <a:endParaRPr/>
          </a:p>
          <a:p>
            <a:pPr indent="-450850" lvl="0" marL="982663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b="1" lang="cs-CZ" sz="2300"/>
              <a:t>	 </a:t>
            </a:r>
            <a:r>
              <a:rPr b="1" lang="cs-CZ" sz="2300" u="sng"/>
              <a:t>Nevýhoda</a:t>
            </a:r>
            <a:r>
              <a:rPr b="1" lang="cs-CZ" sz="2300"/>
              <a:t>: nedáváte dodavateli prostor pro vlastní invenci  a nápady (cenová nabídka mu neumožňuje dělat „něco navíc“)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</p:txBody>
      </p:sp>
      <p:sp>
        <p:nvSpPr>
          <p:cNvPr id="338" name="Google Shape;338;p13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39" name="Google Shape;339;p1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3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4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RIS3 strategií 2023+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347" name="Google Shape;347;p14"/>
          <p:cNvSpPr txBox="1"/>
          <p:nvPr>
            <p:ph idx="1" type="body"/>
          </p:nvPr>
        </p:nvSpPr>
        <p:spPr>
          <a:xfrm>
            <a:off x="404812" y="462828"/>
            <a:ext cx="7679196" cy="6242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1" sz="2100" u="sng"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⮚"/>
            </a:pPr>
            <a:r>
              <a:rPr b="1" lang="cs-CZ" sz="2300"/>
              <a:t>Hodnotící kritérium - </a:t>
            </a:r>
            <a:r>
              <a:rPr b="1" i="1" lang="cs-CZ" sz="2300"/>
              <a:t>Kvalita</a:t>
            </a:r>
            <a:endParaRPr/>
          </a:p>
          <a:p>
            <a:pPr indent="-368300" lvl="0" marL="900113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lang="cs-CZ" sz="2200"/>
              <a:t>Detailně specifikujte, podle čeho budete hodnotit kvalitu</a:t>
            </a:r>
            <a:endParaRPr/>
          </a:p>
          <a:p>
            <a:pPr indent="-368300" lvl="0" marL="900113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lang="cs-CZ" sz="2200"/>
              <a:t>Obecné floskule typu „nejlépe bude hodnocena nabídka, která bude nejkvalitnější, nejsrozumitelnější a nejpřehlednější“ jsou nicneříkající – toto vybízí dodavatele, aby se velmi široce rozepisovali a zadavatel pak musí číst vyšší desítky textu</a:t>
            </a:r>
            <a:endParaRPr/>
          </a:p>
          <a:p>
            <a:pPr indent="-368300" lvl="0" marL="900113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lang="cs-CZ" sz="2200" u="sng"/>
              <a:t>Tip:</a:t>
            </a:r>
            <a:r>
              <a:rPr b="1" lang="cs-CZ" sz="2200"/>
              <a:t> zadejte úkol, jehož splnění budete hodnotit. Např.: </a:t>
            </a:r>
            <a:endParaRPr/>
          </a:p>
          <a:p>
            <a:pPr indent="-342900" lvl="0" marL="874713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❖"/>
            </a:pPr>
            <a:r>
              <a:rPr b="1" lang="cs-CZ" sz="2200"/>
              <a:t>vytvořte dotazník pro sběr dat od cílové skupiny 	(podnikatelů, zaměstnanců, členů KIP ……) tak, aby 	reflektoval evaluační otázky a přinesl potřebná data pro jejich zodpovězení </a:t>
            </a:r>
            <a:endParaRPr/>
          </a:p>
          <a:p>
            <a:pPr indent="-342900" lvl="0" marL="874713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❖"/>
            </a:pPr>
            <a:r>
              <a:rPr b="1" lang="cs-CZ" sz="2200"/>
              <a:t>Vytvořte scénář fokusní skupiny</a:t>
            </a:r>
            <a:endParaRPr/>
          </a:p>
          <a:p>
            <a:pPr indent="-342900" lvl="0" marL="874713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❖"/>
            </a:pPr>
            <a:r>
              <a:rPr b="1" lang="cs-CZ" sz="2200"/>
              <a:t>Vytvořte scénář evaluačních rozhovorů</a:t>
            </a:r>
            <a:endParaRPr/>
          </a:p>
          <a:p>
            <a:pPr indent="0" lvl="0" marL="531813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cs-CZ" sz="2100"/>
              <a:t>	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</p:txBody>
      </p:sp>
      <p:sp>
        <p:nvSpPr>
          <p:cNvPr id="348" name="Google Shape;348;p14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49" name="Google Shape;349;p1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14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5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RIS3 strategií 2023+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357" name="Google Shape;357;p15"/>
          <p:cNvSpPr txBox="1"/>
          <p:nvPr>
            <p:ph idx="1" type="body"/>
          </p:nvPr>
        </p:nvSpPr>
        <p:spPr>
          <a:xfrm>
            <a:off x="436728" y="830614"/>
            <a:ext cx="7679196" cy="5622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1" sz="2100" u="sng"/>
          </a:p>
          <a:p>
            <a:pPr indent="-355600" lvl="0" marL="355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/>
              <a:t>Naplánujte realistický </a:t>
            </a:r>
            <a:r>
              <a:rPr b="1" lang="cs-CZ" u="sng"/>
              <a:t>harmonogram</a:t>
            </a:r>
            <a:endParaRPr/>
          </a:p>
          <a:p>
            <a:pPr indent="-368300" lvl="0" marL="723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cs-CZ"/>
              <a:t>Kvalitní evaluace vyžaduje čas (min.4 měsíce při malých evaluacích, velké evaluace 7 měsíců a více)</a:t>
            </a:r>
            <a:endParaRPr/>
          </a:p>
          <a:p>
            <a:pPr indent="-368300" lvl="0" marL="723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cs-CZ"/>
              <a:t>Vyžadujte po dodavateli zpracování Vstupní zprávy/Evaluačního designu (ideálně 1 měsíc po zahájení evaluace)</a:t>
            </a:r>
            <a:endParaRPr/>
          </a:p>
          <a:p>
            <a:pPr indent="-368300" lvl="0" marL="723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cs-CZ"/>
              <a:t>Průběžnou zprávu/y vyžadujte pouze u dlouhých evaluací (10 a více měsíců)</a:t>
            </a:r>
            <a:endParaRPr/>
          </a:p>
          <a:p>
            <a:pPr indent="-234950" lvl="0" marL="723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1" sz="2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</p:txBody>
      </p:sp>
      <p:sp>
        <p:nvSpPr>
          <p:cNvPr id="358" name="Google Shape;358;p15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59" name="Google Shape;359;p1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15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6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RIS3 strategií 2023+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367" name="Google Shape;367;p16"/>
          <p:cNvSpPr txBox="1"/>
          <p:nvPr>
            <p:ph idx="1" type="body"/>
          </p:nvPr>
        </p:nvSpPr>
        <p:spPr>
          <a:xfrm>
            <a:off x="466227" y="617641"/>
            <a:ext cx="7679196" cy="5622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1" sz="21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u="sng">
                <a:solidFill>
                  <a:srgbClr val="372C74"/>
                </a:solidFill>
              </a:rPr>
              <a:t>KROK 3 - Zpracování evaluace (EXT i INT)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 u="sng">
              <a:solidFill>
                <a:srgbClr val="372C74"/>
              </a:solidFill>
            </a:endParaRPr>
          </a:p>
          <a:p>
            <a:pPr indent="-355600" lvl="0" marL="3556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/>
              <a:t>Začněte zpracováním </a:t>
            </a:r>
            <a:r>
              <a:rPr b="1" lang="cs-CZ" u="sng"/>
              <a:t>Evaluačního designu </a:t>
            </a:r>
            <a:r>
              <a:rPr b="1" lang="cs-CZ"/>
              <a:t>(průběh evaluace, výstupy evaluace, harmonogram, rozpracování metod sběru dat, evaluační matice, typologie respondentů a velikost vzorku, způsob jejich oslovování apod.)</a:t>
            </a:r>
            <a:endParaRPr/>
          </a:p>
          <a:p>
            <a:pPr indent="-355600" lvl="0" marL="3556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u="sng"/>
              <a:t>EVALUAČNÍ MATICE </a:t>
            </a:r>
            <a:r>
              <a:rPr b="1" lang="cs-CZ"/>
              <a:t>– přiřazuje k jednotlivým EO zdroje dat, způsob jejich sběru, kritéria hodnocení, metody analýzy dat</a:t>
            </a:r>
            <a:endParaRPr/>
          </a:p>
          <a:p>
            <a:pPr indent="-355600" lvl="0" marL="3556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/>
              <a:t>Nepodceňujte tuto úvodní fázi, promýšlejte jednotlivé situace, hledejte limity evaluace a potenciální bariéry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</p:txBody>
      </p:sp>
      <p:sp>
        <p:nvSpPr>
          <p:cNvPr id="368" name="Google Shape;368;p16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69" name="Google Shape;369;p16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16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17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RIS3 strategií 2023+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377" name="Google Shape;377;p17"/>
          <p:cNvSpPr txBox="1"/>
          <p:nvPr>
            <p:ph idx="1" type="body"/>
          </p:nvPr>
        </p:nvSpPr>
        <p:spPr>
          <a:xfrm>
            <a:off x="436728" y="830614"/>
            <a:ext cx="7679196" cy="5622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u="sng">
                <a:solidFill>
                  <a:srgbClr val="372C74"/>
                </a:solidFill>
              </a:rPr>
              <a:t>EXT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>
                <a:solidFill>
                  <a:srgbClr val="372C74"/>
                </a:solidFill>
              </a:rPr>
              <a:t> </a:t>
            </a:r>
            <a:r>
              <a:rPr b="1" lang="cs-CZ" sz="2400" u="sng"/>
              <a:t>„Doporučení“ pro externí evaluaci </a:t>
            </a:r>
            <a:endParaRPr/>
          </a:p>
          <a:p>
            <a:pPr indent="-273050" lvl="0" marL="27305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Kvalita evaluace do značné míry závisí na vstřícném, otevřeném a profesionálním přístupu obou stran</a:t>
            </a:r>
            <a:endParaRPr/>
          </a:p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Poskytujte dodavateli maximum informací (on nezná vaše interní zdroje)</a:t>
            </a:r>
            <a:endParaRPr/>
          </a:p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Žádejte průběžné info o postupu evaluace (Flash Reporty) a poskytujte zpětnou vazbu </a:t>
            </a:r>
            <a:endParaRPr/>
          </a:p>
          <a:p>
            <a:pPr indent="-355600" lvl="0" marL="355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Buďte realističtí</a:t>
            </a:r>
            <a:endParaRPr/>
          </a:p>
          <a:p>
            <a:pPr indent="-355600" lvl="0" marL="3556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Buďte komunikativní</a:t>
            </a:r>
            <a:endParaRPr/>
          </a:p>
          <a:p>
            <a:pPr indent="-355600" lvl="0" marL="3556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Buďte nápomocní</a:t>
            </a:r>
            <a:endParaRPr/>
          </a:p>
          <a:p>
            <a:pPr indent="-273050" lvl="0" marL="27305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Buďte PARTNEŘI</a:t>
            </a:r>
            <a:endParaRPr/>
          </a:p>
          <a:p>
            <a:pPr indent="-1206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</p:txBody>
      </p:sp>
      <p:sp>
        <p:nvSpPr>
          <p:cNvPr id="378" name="Google Shape;378;p17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79" name="Google Shape;379;p17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7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18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RIS3 strategií 2023+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387" name="Google Shape;387;p18"/>
          <p:cNvSpPr txBox="1"/>
          <p:nvPr>
            <p:ph idx="1" type="body"/>
          </p:nvPr>
        </p:nvSpPr>
        <p:spPr>
          <a:xfrm>
            <a:off x="436728" y="830614"/>
            <a:ext cx="7679196" cy="5622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>
                <a:solidFill>
                  <a:srgbClr val="372C74"/>
                </a:solidFill>
              </a:rPr>
              <a:t>Výstupy evaluace – evaluační zprávy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u="sng">
                <a:solidFill>
                  <a:srgbClr val="372C74"/>
                </a:solidFill>
              </a:rPr>
              <a:t>INT</a:t>
            </a:r>
            <a:endParaRPr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Dodržujte obvyklou strukturu evaluační zprávy a běžné náležitosti – evaluace představuje společensko-vědní výzkum a výstupy by tomu měly odpovídat</a:t>
            </a:r>
            <a:endParaRPr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 u="sng"/>
              <a:t>Odpovědi na EO </a:t>
            </a:r>
            <a:r>
              <a:rPr b="1" lang="cs-CZ" sz="2400"/>
              <a:t>tvoří jádro e</a:t>
            </a:r>
            <a:r>
              <a:rPr b="1" lang="cs-CZ"/>
              <a:t>valuační zprávy</a:t>
            </a:r>
            <a:endParaRPr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Odpověď na EO musí být podložena analýzou a </a:t>
            </a:r>
            <a:r>
              <a:rPr b="1" lang="cs-CZ" sz="2400" u="sng"/>
              <a:t>evaluačními zjištěními</a:t>
            </a:r>
            <a:endParaRPr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u="sng"/>
              <a:t>Doporučení</a:t>
            </a:r>
            <a:r>
              <a:rPr b="1" lang="cs-CZ"/>
              <a:t> musí reagovat na zjištění a závěry, měla by být adresná </a:t>
            </a:r>
            <a:endParaRPr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Pišt</a:t>
            </a:r>
            <a:r>
              <a:rPr b="1" lang="cs-CZ"/>
              <a:t>e jasně a srozumitelně, vyvarujte se obecným formulacím a informacím „nice to know“, buďte konkrétní</a:t>
            </a:r>
            <a:endParaRPr b="1" sz="2400"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/>
              <a:t>Nezapomeňte na citace, uvádění zdrojů, seznamy (zkratek, tabulek, grafů), manažerské shrnutí apod.</a:t>
            </a:r>
            <a:endParaRPr/>
          </a:p>
          <a:p>
            <a:pPr indent="-1206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</p:txBody>
      </p:sp>
      <p:sp>
        <p:nvSpPr>
          <p:cNvPr id="388" name="Google Shape;388;p18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89" name="Google Shape;389;p1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18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19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RIS3 strategií 2023+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397" name="Google Shape;397;p19"/>
          <p:cNvSpPr txBox="1"/>
          <p:nvPr>
            <p:ph idx="1" type="body"/>
          </p:nvPr>
        </p:nvSpPr>
        <p:spPr>
          <a:xfrm>
            <a:off x="436728" y="830614"/>
            <a:ext cx="7679196" cy="5622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>
                <a:solidFill>
                  <a:srgbClr val="372C74"/>
                </a:solidFill>
              </a:rPr>
              <a:t>Výstupy evaluace – evaluační zprávy 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u="sng">
                <a:solidFill>
                  <a:srgbClr val="372C74"/>
                </a:solidFill>
              </a:rPr>
              <a:t>EXT</a:t>
            </a:r>
            <a:endParaRPr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Pokud máte specifické požadavky na evaluační zprávu, </a:t>
            </a:r>
            <a:r>
              <a:rPr b="1" lang="cs-CZ" sz="2400" u="sng"/>
              <a:t>komunikujte</a:t>
            </a:r>
            <a:r>
              <a:rPr b="1" lang="cs-CZ" sz="2400"/>
              <a:t> je dodavateli</a:t>
            </a:r>
            <a:endParaRPr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/>
              <a:t>Dohodněte se na rozsahu zprávy (každý preferuje jiný rozsah)</a:t>
            </a:r>
            <a:endParaRPr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Dohodněte se na formátu zprávy </a:t>
            </a:r>
            <a:endParaRPr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/>
              <a:t>Komunikujte dodavateli, co je pro vás důležité, na co se má zaměřit (do zprávy se většinou nevejde vše, co evaluátor zjistí)</a:t>
            </a:r>
            <a:endParaRPr/>
          </a:p>
          <a:p>
            <a:pPr indent="-2730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 u="sng"/>
              <a:t>Připomínky</a:t>
            </a:r>
            <a:r>
              <a:rPr b="1" lang="cs-CZ" sz="2400"/>
              <a:t> </a:t>
            </a:r>
            <a:r>
              <a:rPr b="1" lang="cs-CZ"/>
              <a:t>k evaluační zprávě formulujte jasně, věcně a konstruktivně</a:t>
            </a:r>
            <a:endParaRPr b="1" sz="2400"/>
          </a:p>
          <a:p>
            <a:pPr indent="-120650" lvl="0" marL="273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</p:txBody>
      </p:sp>
      <p:sp>
        <p:nvSpPr>
          <p:cNvPr id="398" name="Google Shape;398;p19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99" name="Google Shape;399;p19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19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2"/>
          <p:cNvSpPr/>
          <p:nvPr>
            <p:ph type="ctrTitle"/>
          </p:nvPr>
        </p:nvSpPr>
        <p:spPr>
          <a:xfrm>
            <a:off x="1763688" y="512675"/>
            <a:ext cx="7056784" cy="3744415"/>
          </a:xfrm>
          <a:prstGeom prst="roundRect">
            <a:avLst>
              <a:gd fmla="val 16667" name="adj"/>
            </a:avLst>
          </a:prstGeom>
          <a:solidFill>
            <a:srgbClr val="D8D8D8">
              <a:alpha val="4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-CZ" sz="2600" u="sng" cap="none">
                <a:solidFill>
                  <a:srgbClr val="372C74"/>
                </a:solidFill>
              </a:rPr>
              <a:t>Obsah prezentace</a:t>
            </a:r>
            <a:br>
              <a:rPr i="1" lang="cs-CZ" sz="2600" cap="none">
                <a:solidFill>
                  <a:srgbClr val="372C74"/>
                </a:solidFill>
              </a:rPr>
            </a:br>
            <a:br>
              <a:rPr i="1" lang="cs-CZ" sz="2600" cap="none">
                <a:solidFill>
                  <a:srgbClr val="372C74"/>
                </a:solidFill>
              </a:rPr>
            </a:br>
            <a:r>
              <a:rPr i="1" lang="cs-CZ" sz="2600" cap="none">
                <a:solidFill>
                  <a:srgbClr val="372C74"/>
                </a:solidFill>
              </a:rPr>
              <a:t>I. Co se již událo na poli evaluace NRIS3 Strategie</a:t>
            </a:r>
            <a:br>
              <a:rPr i="1" lang="cs-CZ" sz="2600" cap="none">
                <a:solidFill>
                  <a:srgbClr val="372C74"/>
                </a:solidFill>
              </a:rPr>
            </a:br>
            <a:br>
              <a:rPr i="1" lang="cs-CZ" sz="2600" cap="none">
                <a:solidFill>
                  <a:srgbClr val="372C74"/>
                </a:solidFill>
              </a:rPr>
            </a:br>
            <a:r>
              <a:rPr i="1" lang="cs-CZ" sz="2600" cap="none">
                <a:solidFill>
                  <a:srgbClr val="372C74"/>
                </a:solidFill>
              </a:rPr>
              <a:t>II. Jak si poradit s naplánováním/zadáním evaluací na krajské úrovni</a:t>
            </a:r>
            <a:br>
              <a:rPr i="1" lang="cs-CZ" sz="2600" cap="none">
                <a:solidFill>
                  <a:srgbClr val="372C74"/>
                </a:solidFill>
              </a:rPr>
            </a:br>
            <a:br>
              <a:rPr i="1" lang="cs-CZ" sz="2600" cap="none">
                <a:solidFill>
                  <a:srgbClr val="372C74"/>
                </a:solidFill>
              </a:rPr>
            </a:br>
            <a:r>
              <a:rPr i="1" lang="cs-CZ" sz="2600" cap="none">
                <a:solidFill>
                  <a:srgbClr val="372C74"/>
                </a:solidFill>
              </a:rPr>
              <a:t>III. Jaká je dobrá praxe a čeho se vyvarovat</a:t>
            </a:r>
            <a:endParaRPr b="0" i="1" sz="2000" cap="none">
              <a:solidFill>
                <a:srgbClr val="372C74"/>
              </a:solidFill>
            </a:endParaRPr>
          </a:p>
        </p:txBody>
      </p:sp>
      <p:pic>
        <p:nvPicPr>
          <p:cNvPr descr="RP_cz_2.jpg" id="229" name="Google Shape;229;p2"/>
          <p:cNvPicPr preferRelativeResize="0"/>
          <p:nvPr/>
        </p:nvPicPr>
        <p:blipFill rotWithShape="1">
          <a:blip r:embed="rId3">
            <a:alphaModFix/>
          </a:blip>
          <a:srcRect b="0" l="929" r="0" t="4273"/>
          <a:stretch/>
        </p:blipFill>
        <p:spPr>
          <a:xfrm>
            <a:off x="2015717" y="5013176"/>
            <a:ext cx="3024336" cy="635267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20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RIS3 strategií 2023+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406" name="Google Shape;406;p20"/>
          <p:cNvSpPr txBox="1"/>
          <p:nvPr>
            <p:ph idx="1" type="body"/>
          </p:nvPr>
        </p:nvSpPr>
        <p:spPr>
          <a:xfrm>
            <a:off x="547210" y="773989"/>
            <a:ext cx="7679196" cy="5310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4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sz="2400">
                <a:solidFill>
                  <a:srgbClr val="372C74"/>
                </a:solidFill>
              </a:rPr>
              <a:t>Závěrem</a:t>
            </a:r>
            <a:endParaRPr/>
          </a:p>
          <a:p>
            <a:pPr indent="-342900" lvl="4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Evaluace je </a:t>
            </a:r>
            <a:r>
              <a:rPr b="1" lang="cs-CZ" sz="2400" u="sng"/>
              <a:t>systematický a nepřetržitý proces</a:t>
            </a:r>
            <a:r>
              <a:rPr b="1" lang="cs-CZ" sz="2400"/>
              <a:t>, je součástí programového a projektového cyklu </a:t>
            </a:r>
            <a:endParaRPr/>
          </a:p>
          <a:p>
            <a:pPr indent="-342900" lvl="4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cs-CZ" sz="2400"/>
              <a:t>Evaluační činnost zahrnuje nejen vlastní zpracování evaluace, ale také její plánování, design, práci s doporučeními, komunikaci s adresáty doporučení apod.</a:t>
            </a:r>
            <a:endParaRPr/>
          </a:p>
          <a:p>
            <a:pPr indent="0" lvl="4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/>
          </a:p>
          <a:p>
            <a:pPr indent="-342900" lvl="4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b="1" lang="cs-CZ" sz="2400"/>
              <a:t>Evaluátor se stále učí … každá evaluace je jiná ….. nikdo učený z nebe nespadl. </a:t>
            </a:r>
            <a:endParaRPr/>
          </a:p>
          <a:p>
            <a:pPr indent="-342900" lvl="4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b="1" lang="cs-CZ" sz="2400"/>
              <a:t>Využívejte ke vzdělávání všechny možnosti (konference MMR, vzdělávací aktivity České evaluační společnosti apod.)</a:t>
            </a:r>
            <a:endParaRPr/>
          </a:p>
          <a:p>
            <a:pPr indent="-342900" lvl="4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b="1" lang="cs-CZ" sz="2400"/>
              <a:t>Vyměňujte si zkušenosti s ostatními evaluátory ….. sdílejte dobrou i špatnou praxi.</a:t>
            </a:r>
            <a:endParaRPr/>
          </a:p>
          <a:p>
            <a:pPr indent="-342900" lvl="4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b="1" lang="cs-CZ" sz="2400"/>
              <a:t>Používejte zdravý selský rozum. </a:t>
            </a:r>
            <a:endParaRPr/>
          </a:p>
        </p:txBody>
      </p:sp>
      <p:sp>
        <p:nvSpPr>
          <p:cNvPr id="407" name="Google Shape;407;p20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08" name="Google Shape;408;p20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20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21"/>
          <p:cNvSpPr/>
          <p:nvPr>
            <p:ph type="title"/>
          </p:nvPr>
        </p:nvSpPr>
        <p:spPr>
          <a:xfrm>
            <a:off x="575556" y="3320988"/>
            <a:ext cx="7499176" cy="2340260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333366"/>
                </a:solidFill>
              </a:rPr>
              <a:t>Děkuji Vám za pozornost…</a:t>
            </a:r>
            <a:br>
              <a:rPr lang="cs-CZ">
                <a:solidFill>
                  <a:srgbClr val="333366"/>
                </a:solidFill>
              </a:rPr>
            </a:br>
            <a:br>
              <a:rPr lang="cs-CZ">
                <a:solidFill>
                  <a:srgbClr val="333366"/>
                </a:solidFill>
              </a:rPr>
            </a:br>
            <a:br>
              <a:rPr lang="cs-CZ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endParaRPr u="sng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21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descr="RP_cz_1.jpg" id="416" name="Google Shape;416;p21"/>
          <p:cNvPicPr preferRelativeResize="0"/>
          <p:nvPr/>
        </p:nvPicPr>
        <p:blipFill rotWithShape="1">
          <a:blip r:embed="rId3">
            <a:alphaModFix/>
          </a:blip>
          <a:srcRect b="21651" l="11799" r="6286" t="16925"/>
          <a:stretch/>
        </p:blipFill>
        <p:spPr>
          <a:xfrm>
            <a:off x="2843808" y="368660"/>
            <a:ext cx="2988332" cy="1680937"/>
          </a:xfrm>
          <a:prstGeom prst="rect">
            <a:avLst/>
          </a:prstGeom>
          <a:noFill/>
          <a:ln>
            <a:noFill/>
          </a:ln>
        </p:spPr>
      </p:pic>
      <p:sp>
        <p:nvSpPr>
          <p:cNvPr id="417" name="Google Shape;417;p21"/>
          <p:cNvSpPr/>
          <p:nvPr/>
        </p:nvSpPr>
        <p:spPr>
          <a:xfrm>
            <a:off x="2231740" y="4473117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lucie.bucinova@regiopartner.cz</a:t>
            </a:r>
            <a:endParaRPr sz="1800" u="sng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www.regiopartner.cz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NRIS3 strategie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237" name="Google Shape;237;p3"/>
          <p:cNvSpPr txBox="1"/>
          <p:nvPr>
            <p:ph idx="1" type="body"/>
          </p:nvPr>
        </p:nvSpPr>
        <p:spPr>
          <a:xfrm>
            <a:off x="588072" y="909513"/>
            <a:ext cx="7751204" cy="4931751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sz="2400" cap="none">
                <a:solidFill>
                  <a:srgbClr val="372C74"/>
                </a:solidFill>
              </a:rPr>
              <a:t>Evaluace v kontextu NRIS3 strategie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i="1" lang="cs-CZ" u="sng"/>
              <a:t>Programové období 2014 – 2020</a:t>
            </a:r>
            <a:endParaRPr/>
          </a:p>
          <a:p>
            <a:pPr indent="-273049" lvl="1" marL="639763" rtl="0" algn="l">
              <a:spcBef>
                <a:spcPts val="420"/>
              </a:spcBef>
              <a:spcAft>
                <a:spcPts val="0"/>
              </a:spcAft>
              <a:buSzPts val="1680"/>
              <a:buFont typeface="Noto Sans Symbols"/>
              <a:buChar char="⮚"/>
            </a:pPr>
            <a:r>
              <a:rPr b="1" lang="cs-CZ"/>
              <a:t>základ pro evaluační aktivity v UV č. 634 ze dne 11. července 2016 – povinnost zpracovat hodnocení každé 2 roky ho předložit vládě</a:t>
            </a:r>
            <a:endParaRPr/>
          </a:p>
          <a:p>
            <a:pPr indent="-166369" lvl="1" marL="639763" rtl="0" algn="l">
              <a:spcBef>
                <a:spcPts val="420"/>
              </a:spcBef>
              <a:spcAft>
                <a:spcPts val="0"/>
              </a:spcAft>
              <a:buSzPts val="1680"/>
              <a:buFont typeface="Noto Sans Symbols"/>
              <a:buNone/>
            </a:pPr>
            <a:r>
              <a:t/>
            </a:r>
            <a:endParaRPr b="1"/>
          </a:p>
          <a:p>
            <a:pPr indent="-273049" lvl="1" marL="639763" rtl="0" algn="l">
              <a:spcBef>
                <a:spcPts val="420"/>
              </a:spcBef>
              <a:spcAft>
                <a:spcPts val="0"/>
              </a:spcAft>
              <a:buSzPts val="1680"/>
              <a:buFont typeface="Noto Sans Symbols"/>
              <a:buChar char="⮚"/>
            </a:pPr>
            <a:r>
              <a:rPr b="1" lang="cs-CZ"/>
              <a:t>Evaluační plán 2017-2019</a:t>
            </a:r>
            <a:endParaRPr/>
          </a:p>
          <a:p>
            <a:pPr indent="-273049" lvl="1" marL="639763" rtl="0" algn="l">
              <a:spcBef>
                <a:spcPts val="440"/>
              </a:spcBef>
              <a:spcAft>
                <a:spcPts val="0"/>
              </a:spcAft>
              <a:buSzPts val="1760"/>
              <a:buFont typeface="Noto Sans Symbols"/>
              <a:buChar char="⮚"/>
            </a:pPr>
            <a:r>
              <a:rPr b="1" lang="cs-CZ" sz="2200"/>
              <a:t>Zahájení evaluačních aktivit 04/2018</a:t>
            </a:r>
            <a:endParaRPr/>
          </a:p>
          <a:p>
            <a:pPr indent="-161289" lvl="1" marL="639763" rtl="0" algn="l">
              <a:spcBef>
                <a:spcPts val="440"/>
              </a:spcBef>
              <a:spcAft>
                <a:spcPts val="0"/>
              </a:spcAft>
              <a:buSzPts val="1760"/>
              <a:buFont typeface="Noto Sans Symbols"/>
              <a:buNone/>
            </a:pPr>
            <a:r>
              <a:t/>
            </a:r>
            <a:endParaRPr b="1" sz="2200"/>
          </a:p>
          <a:p>
            <a:pPr indent="-161289" lvl="1" marL="639763" rtl="0" algn="l">
              <a:spcBef>
                <a:spcPts val="440"/>
              </a:spcBef>
              <a:spcAft>
                <a:spcPts val="0"/>
              </a:spcAft>
              <a:buSzPts val="1760"/>
              <a:buFont typeface="Noto Sans Symbols"/>
              <a:buNone/>
            </a:pPr>
            <a:r>
              <a:t/>
            </a:r>
            <a:endParaRPr b="1" sz="2200"/>
          </a:p>
          <a:p>
            <a:pPr indent="-273049" lvl="1" marL="639763" rtl="0" algn="l">
              <a:spcBef>
                <a:spcPts val="440"/>
              </a:spcBef>
              <a:spcAft>
                <a:spcPts val="0"/>
              </a:spcAft>
              <a:buSzPts val="1760"/>
              <a:buFont typeface="Noto Sans Symbols"/>
              <a:buChar char="⮚"/>
            </a:pPr>
            <a:r>
              <a:rPr b="1" lang="cs-CZ" sz="2200"/>
              <a:t>Mid-term evaluace NRIS3 Strategie 2014-2020 (předloženo vládě 06/2019)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/>
          </a:p>
        </p:txBody>
      </p:sp>
      <p:sp>
        <p:nvSpPr>
          <p:cNvPr id="238" name="Google Shape;238;p3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39" name="Google Shape;239;p3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3"/>
          <p:cNvSpPr/>
          <p:nvPr/>
        </p:nvSpPr>
        <p:spPr>
          <a:xfrm>
            <a:off x="3779912" y="2939796"/>
            <a:ext cx="192757" cy="56121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1712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"/>
          <p:cNvSpPr/>
          <p:nvPr/>
        </p:nvSpPr>
        <p:spPr>
          <a:xfrm flipH="1">
            <a:off x="3803178" y="4330456"/>
            <a:ext cx="192757" cy="56121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1712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NRIS3 strategie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248" name="Google Shape;248;p4"/>
          <p:cNvSpPr txBox="1"/>
          <p:nvPr>
            <p:ph idx="1" type="body"/>
          </p:nvPr>
        </p:nvSpPr>
        <p:spPr>
          <a:xfrm>
            <a:off x="588072" y="909513"/>
            <a:ext cx="7751204" cy="5673849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sz="2400" cap="none">
                <a:solidFill>
                  <a:srgbClr val="372C74"/>
                </a:solidFill>
              </a:rPr>
              <a:t>Evaluace v kontextu NRIS3 strategie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1"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i="1" lang="cs-CZ" u="sng"/>
              <a:t>Mid-term evaluace NRIS3 strategie 2014-2020</a:t>
            </a:r>
            <a:endParaRPr/>
          </a:p>
          <a:p>
            <a:pPr indent="-273049" lvl="1" marL="639763" rtl="0" algn="l">
              <a:lnSpc>
                <a:spcPct val="95000"/>
              </a:lnSpc>
              <a:spcBef>
                <a:spcPts val="420"/>
              </a:spcBef>
              <a:spcAft>
                <a:spcPts val="0"/>
              </a:spcAft>
              <a:buSzPts val="1680"/>
              <a:buFont typeface="Noto Sans Symbols"/>
              <a:buChar char="⮚"/>
            </a:pPr>
            <a:r>
              <a:rPr b="1" lang="cs-CZ"/>
              <a:t>Hodnocení se zaměřilo na obsahovou stránku strategie, způsob implementace intervencí a management (organizační strukturu) </a:t>
            </a:r>
            <a:endParaRPr/>
          </a:p>
          <a:p>
            <a:pPr indent="-273049" lvl="1" marL="639763" rtl="0" algn="l">
              <a:lnSpc>
                <a:spcPct val="95000"/>
              </a:lnSpc>
              <a:spcBef>
                <a:spcPts val="420"/>
              </a:spcBef>
              <a:spcAft>
                <a:spcPts val="0"/>
              </a:spcAft>
              <a:buSzPts val="1680"/>
              <a:buFont typeface="Noto Sans Symbols"/>
              <a:buChar char="⮚"/>
            </a:pPr>
            <a:r>
              <a:rPr b="1" lang="cs-CZ"/>
              <a:t>Výsledkem hodnocení bylo množství adresných doporučení rozdělených do 8 oblastí </a:t>
            </a:r>
            <a:endParaRPr/>
          </a:p>
          <a:p>
            <a:pPr indent="0" lvl="1" marL="366713" rtl="0" algn="l">
              <a:lnSpc>
                <a:spcPct val="95000"/>
              </a:lnSpc>
              <a:spcBef>
                <a:spcPts val="280"/>
              </a:spcBef>
              <a:spcAft>
                <a:spcPts val="0"/>
              </a:spcAft>
              <a:buSzPts val="1120"/>
              <a:buNone/>
            </a:pPr>
            <a:r>
              <a:t/>
            </a:r>
            <a:endParaRPr b="1" sz="1400"/>
          </a:p>
          <a:p>
            <a:pPr indent="0" lvl="1" marL="366713" rtl="0" algn="l">
              <a:lnSpc>
                <a:spcPct val="95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1" sz="2400"/>
          </a:p>
          <a:p>
            <a:pPr indent="-273049" lvl="1" marL="639763" rtl="0" algn="l">
              <a:lnSpc>
                <a:spcPct val="95000"/>
              </a:lnSpc>
              <a:spcBef>
                <a:spcPts val="420"/>
              </a:spcBef>
              <a:spcAft>
                <a:spcPts val="0"/>
              </a:spcAft>
              <a:buSzPts val="1680"/>
              <a:buFont typeface="Noto Sans Symbols"/>
              <a:buChar char="⮚"/>
            </a:pPr>
            <a:r>
              <a:rPr b="1" lang="cs-CZ" u="sng"/>
              <a:t>Akční plán </a:t>
            </a:r>
            <a:r>
              <a:rPr b="1" lang="cs-CZ"/>
              <a:t>pro plnění doporučení z evaluace (09/2019)</a:t>
            </a:r>
            <a:endParaRPr/>
          </a:p>
          <a:p>
            <a:pPr indent="-177800" lvl="1" marL="1077913" rtl="0" algn="l">
              <a:lnSpc>
                <a:spcPct val="95000"/>
              </a:lnSpc>
              <a:spcBef>
                <a:spcPts val="440"/>
              </a:spcBef>
              <a:spcAft>
                <a:spcPts val="0"/>
              </a:spcAft>
              <a:buSzPts val="1760"/>
              <a:buFont typeface="Arial"/>
              <a:buChar char="•"/>
            </a:pPr>
            <a:r>
              <a:rPr b="1" lang="cs-CZ" sz="2200"/>
              <a:t>Opatření/aktivita – gestor+ spolupráce – termín plnění</a:t>
            </a:r>
            <a:endParaRPr/>
          </a:p>
          <a:p>
            <a:pPr indent="0" lvl="1" marL="366713" rtl="0" algn="l">
              <a:lnSpc>
                <a:spcPct val="95000"/>
              </a:lnSpc>
              <a:spcBef>
                <a:spcPts val="44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b="1" sz="2200"/>
          </a:p>
          <a:p>
            <a:pPr indent="0" lvl="1" marL="366713" rtl="0" algn="l">
              <a:lnSpc>
                <a:spcPct val="95000"/>
              </a:lnSpc>
              <a:spcBef>
                <a:spcPts val="44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b="1" sz="2200"/>
          </a:p>
          <a:p>
            <a:pPr indent="-273049" lvl="1" marL="639763" rtl="0" algn="l">
              <a:lnSpc>
                <a:spcPct val="95000"/>
              </a:lnSpc>
              <a:spcBef>
                <a:spcPts val="440"/>
              </a:spcBef>
              <a:spcAft>
                <a:spcPts val="0"/>
              </a:spcAft>
              <a:buSzPts val="1760"/>
              <a:buFont typeface="Noto Sans Symbols"/>
              <a:buChar char="⮚"/>
            </a:pPr>
            <a:r>
              <a:rPr b="1" lang="cs-CZ" sz="2200" u="sng"/>
              <a:t>Vyhodnocení plnění akčního plánu </a:t>
            </a:r>
            <a:r>
              <a:rPr b="1" lang="cs-CZ" sz="2200"/>
              <a:t>za rok 2020 (09/2020)</a:t>
            </a:r>
            <a:endParaRPr/>
          </a:p>
          <a:p>
            <a:pPr indent="0" lvl="1" marL="366713" rtl="0" algn="l">
              <a:spcBef>
                <a:spcPts val="44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b="1"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/>
          </a:p>
        </p:txBody>
      </p:sp>
      <p:sp>
        <p:nvSpPr>
          <p:cNvPr id="249" name="Google Shape;249;p4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50" name="Google Shape;250;p4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4"/>
          <p:cNvSpPr/>
          <p:nvPr/>
        </p:nvSpPr>
        <p:spPr>
          <a:xfrm flipH="1">
            <a:off x="4125619" y="3641255"/>
            <a:ext cx="192757" cy="56121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1712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4"/>
          <p:cNvSpPr/>
          <p:nvPr/>
        </p:nvSpPr>
        <p:spPr>
          <a:xfrm flipH="1">
            <a:off x="4125618" y="5172838"/>
            <a:ext cx="192757" cy="56121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1712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5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NRIS3 strategie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259" name="Google Shape;259;p5"/>
          <p:cNvSpPr txBox="1"/>
          <p:nvPr>
            <p:ph idx="1" type="body"/>
          </p:nvPr>
        </p:nvSpPr>
        <p:spPr>
          <a:xfrm>
            <a:off x="588072" y="909513"/>
            <a:ext cx="7751204" cy="5673849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sz="2400" cap="none">
                <a:solidFill>
                  <a:srgbClr val="372C74"/>
                </a:solidFill>
              </a:rPr>
              <a:t>Evaluace v kontextu NRIS3 strategie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/>
          </a:p>
          <a:p>
            <a:pPr indent="0" lvl="1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i="1" lang="cs-CZ" sz="2400" u="sng"/>
              <a:t>Evaluační plán 2020 – 2021 </a:t>
            </a:r>
            <a:endParaRPr/>
          </a:p>
          <a:p>
            <a:pPr indent="0" lvl="1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cs-CZ"/>
              <a:t>Úkoly: </a:t>
            </a:r>
            <a:endParaRPr/>
          </a:p>
          <a:p>
            <a:pPr indent="-273049" lvl="1" marL="639763" rtl="0" algn="l">
              <a:spcBef>
                <a:spcPts val="1200"/>
              </a:spcBef>
              <a:spcAft>
                <a:spcPts val="0"/>
              </a:spcAft>
              <a:buSzPts val="1680"/>
              <a:buFont typeface="Noto Sans Symbols"/>
              <a:buChar char="⮚"/>
            </a:pPr>
            <a:r>
              <a:rPr b="1" lang="cs-CZ"/>
              <a:t>zpracovat </a:t>
            </a:r>
            <a:r>
              <a:rPr b="1" lang="cs-CZ" sz="2000"/>
              <a:t>Vyhodnocení plnění akčního plánu (09/2020)</a:t>
            </a:r>
            <a:endParaRPr/>
          </a:p>
          <a:p>
            <a:pPr indent="-273050" lvl="1" marL="639763" rtl="0" algn="l">
              <a:spcBef>
                <a:spcPts val="120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b="1" lang="cs-CZ" sz="2000"/>
              <a:t>Zpracovat Hodnocení pokroku při naplňování NRIS3 strategie 2014-2020 prostřednictvím ESIF programů a národních programů podpory a vyhodnocení naplňování vytýčených strategických a specifických cílů (05/2021)</a:t>
            </a:r>
            <a:endParaRPr/>
          </a:p>
          <a:p>
            <a:pPr indent="-273050" lvl="1" marL="639763" rtl="0" algn="l">
              <a:spcBef>
                <a:spcPts val="120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b="1" lang="cs-CZ" sz="2000"/>
              <a:t>Ex-ante evaluace NRIS3 2021-2027 (03/2021)</a:t>
            </a:r>
            <a:endParaRPr/>
          </a:p>
          <a:p>
            <a:pPr indent="0" lvl="1" marL="366713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/>
          </a:p>
        </p:txBody>
      </p:sp>
      <p:sp>
        <p:nvSpPr>
          <p:cNvPr id="260" name="Google Shape;260;p5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61" name="Google Shape;261;p5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6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NRIS3 strategie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268" name="Google Shape;268;p6"/>
          <p:cNvSpPr txBox="1"/>
          <p:nvPr>
            <p:ph idx="1" type="body"/>
          </p:nvPr>
        </p:nvSpPr>
        <p:spPr>
          <a:xfrm>
            <a:off x="588072" y="909513"/>
            <a:ext cx="7751204" cy="5673848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sz="2400" cap="none">
                <a:solidFill>
                  <a:srgbClr val="372C74"/>
                </a:solidFill>
              </a:rPr>
              <a:t>Evaluace v kontextu NRIS3 strategie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i="1" lang="cs-CZ" u="sng"/>
              <a:t>Programové období 2021 – 2027</a:t>
            </a:r>
            <a:endParaRPr/>
          </a:p>
          <a:p>
            <a:pPr indent="-273049" lvl="1" marL="639763" rtl="0" algn="l">
              <a:spcBef>
                <a:spcPts val="420"/>
              </a:spcBef>
              <a:spcAft>
                <a:spcPts val="0"/>
              </a:spcAft>
              <a:buSzPts val="1680"/>
              <a:buFont typeface="Noto Sans Symbols"/>
              <a:buChar char="⮚"/>
            </a:pPr>
            <a:r>
              <a:rPr b="1" lang="cs-CZ" u="sng"/>
              <a:t>Zpracování NRIS3 Strategie 2021 – 2027 </a:t>
            </a:r>
            <a:r>
              <a:rPr b="1" lang="cs-CZ"/>
              <a:t>probíhalo v období od 05/2019 do 01/2021, kdy byla Strategie schválena Vládou ČR</a:t>
            </a:r>
            <a:endParaRPr/>
          </a:p>
          <a:p>
            <a:pPr indent="-273049" lvl="1" marL="639763" rtl="0" algn="l">
              <a:spcBef>
                <a:spcPts val="420"/>
              </a:spcBef>
              <a:spcAft>
                <a:spcPts val="0"/>
              </a:spcAft>
              <a:buSzPts val="1680"/>
              <a:buFont typeface="Noto Sans Symbols"/>
              <a:buChar char="⮚"/>
            </a:pPr>
            <a:r>
              <a:rPr b="1" lang="cs-CZ" u="sng"/>
              <a:t>Ex-ante evaluace </a:t>
            </a:r>
            <a:r>
              <a:rPr b="1" lang="cs-CZ"/>
              <a:t>probíhala paralelně se zpracováním RIS3 strategie, Závěrečná evaluační zpráva z ex-ante – 03/2021</a:t>
            </a:r>
            <a:endParaRPr/>
          </a:p>
          <a:p>
            <a:pPr indent="-166369" lvl="1" marL="639763" rtl="0" algn="l">
              <a:spcBef>
                <a:spcPts val="420"/>
              </a:spcBef>
              <a:spcAft>
                <a:spcPts val="0"/>
              </a:spcAft>
              <a:buSzPts val="1680"/>
              <a:buFont typeface="Noto Sans Symbols"/>
              <a:buNone/>
            </a:pPr>
            <a:r>
              <a:t/>
            </a:r>
            <a:endParaRPr b="1"/>
          </a:p>
          <a:p>
            <a:pPr indent="-273049" lvl="1" marL="639763" rtl="0" algn="l">
              <a:spcBef>
                <a:spcPts val="420"/>
              </a:spcBef>
              <a:spcAft>
                <a:spcPts val="0"/>
              </a:spcAft>
              <a:buSzPts val="1680"/>
              <a:buFont typeface="Noto Sans Symbols"/>
              <a:buChar char="⮚"/>
            </a:pPr>
            <a:r>
              <a:rPr b="1" lang="cs-CZ" u="sng"/>
              <a:t>Systémový projekt OP VVV</a:t>
            </a:r>
            <a:r>
              <a:rPr b="1" lang="cs-CZ"/>
              <a:t> „Systémová podpora implementace a řízení Národní RIS3“ (04/2020 – 12/2022)</a:t>
            </a:r>
            <a:endParaRPr/>
          </a:p>
          <a:p>
            <a:pPr indent="0" lvl="1" marL="366713" rtl="0" algn="l">
              <a:spcBef>
                <a:spcPts val="420"/>
              </a:spcBef>
              <a:spcAft>
                <a:spcPts val="0"/>
              </a:spcAft>
              <a:buSzPts val="1680"/>
              <a:buNone/>
            </a:pPr>
            <a:r>
              <a:rPr b="1" lang="cs-CZ"/>
              <a:t>     KA 2 – Evaluace</a:t>
            </a:r>
            <a:endParaRPr/>
          </a:p>
          <a:p>
            <a:pPr indent="-273050" lvl="0" marL="1433513" rtl="0" algn="just">
              <a:spcBef>
                <a:spcPts val="0"/>
              </a:spcBef>
              <a:spcAft>
                <a:spcPts val="0"/>
              </a:spcAft>
              <a:buSzPts val="1470"/>
              <a:buFont typeface="Arial"/>
              <a:buChar char="•"/>
            </a:pPr>
            <a:r>
              <a:rPr b="1" lang="cs-CZ" sz="2100"/>
              <a:t>Vstupní zpráva (Evaluační design) – 04/2020</a:t>
            </a:r>
            <a:endParaRPr/>
          </a:p>
          <a:p>
            <a:pPr indent="-273050" lvl="0" marL="1433513" rtl="0" algn="just">
              <a:spcBef>
                <a:spcPts val="0"/>
              </a:spcBef>
              <a:spcAft>
                <a:spcPts val="0"/>
              </a:spcAft>
              <a:buSzPts val="1470"/>
              <a:buFont typeface="Arial"/>
              <a:buChar char="•"/>
            </a:pPr>
            <a:r>
              <a:rPr b="1" lang="cs-CZ" sz="2100"/>
              <a:t>Průběžná evaluační zpráva I. a II.  - 12/2020, resp. 12/2021</a:t>
            </a:r>
            <a:endParaRPr/>
          </a:p>
          <a:p>
            <a:pPr indent="-273050" lvl="0" marL="1433513" rtl="0" algn="just">
              <a:spcBef>
                <a:spcPts val="0"/>
              </a:spcBef>
              <a:spcAft>
                <a:spcPts val="0"/>
              </a:spcAft>
              <a:buSzPts val="1470"/>
              <a:buFont typeface="Arial"/>
              <a:buChar char="•"/>
            </a:pPr>
            <a:r>
              <a:rPr b="1" lang="cs-CZ" sz="2100"/>
              <a:t>Závěrečná evaluační zpráva (12/2022)</a:t>
            </a:r>
            <a:endParaRPr/>
          </a:p>
          <a:p>
            <a:pPr indent="0" lvl="1" marL="366713" rtl="0" algn="l">
              <a:spcBef>
                <a:spcPts val="42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b="1"/>
          </a:p>
          <a:p>
            <a:pPr indent="-166369" lvl="1" marL="639763" rtl="0" algn="l">
              <a:spcBef>
                <a:spcPts val="420"/>
              </a:spcBef>
              <a:spcAft>
                <a:spcPts val="0"/>
              </a:spcAft>
              <a:buSzPts val="1680"/>
              <a:buFont typeface="Noto Sans Symbols"/>
              <a:buNone/>
            </a:pPr>
            <a:r>
              <a:t/>
            </a:r>
            <a:endParaRPr b="1"/>
          </a:p>
          <a:p>
            <a:pPr indent="0" lvl="1" marL="366713" rtl="0" algn="l">
              <a:spcBef>
                <a:spcPts val="44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b="1"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/>
          </a:p>
        </p:txBody>
      </p:sp>
      <p:sp>
        <p:nvSpPr>
          <p:cNvPr id="269" name="Google Shape;269;p6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70" name="Google Shape;270;p6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7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NRIS3 strategie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277" name="Google Shape;277;p7"/>
          <p:cNvSpPr txBox="1"/>
          <p:nvPr>
            <p:ph idx="1" type="body"/>
          </p:nvPr>
        </p:nvSpPr>
        <p:spPr>
          <a:xfrm>
            <a:off x="588072" y="909513"/>
            <a:ext cx="7751204" cy="5673848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sz="2400" cap="none">
                <a:solidFill>
                  <a:srgbClr val="372C74"/>
                </a:solidFill>
              </a:rPr>
              <a:t>Evaluace v kontextu NRIS3 strategie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i="1" lang="cs-CZ" u="sng"/>
              <a:t>Programové období 2021 – 2027</a:t>
            </a:r>
            <a:endParaRPr/>
          </a:p>
          <a:p>
            <a:pPr indent="-273049" lvl="1" marL="639763" rtl="0" algn="l">
              <a:spcBef>
                <a:spcPts val="420"/>
              </a:spcBef>
              <a:spcAft>
                <a:spcPts val="0"/>
              </a:spcAft>
              <a:buSzPts val="1680"/>
              <a:buFont typeface="Noto Sans Symbols"/>
              <a:buChar char="⮚"/>
            </a:pPr>
            <a:r>
              <a:rPr b="1" lang="cs-CZ" u="sng"/>
              <a:t>Systémový projekt OP VVV</a:t>
            </a:r>
            <a:r>
              <a:rPr b="1" lang="cs-CZ"/>
              <a:t> „Systémová podpora implementace a řízení Národní RIS3 strategie 2023“ </a:t>
            </a:r>
            <a:endParaRPr/>
          </a:p>
          <a:p>
            <a:pPr indent="-450850" lvl="1" marL="1077913" rtl="0" algn="l">
              <a:spcBef>
                <a:spcPts val="420"/>
              </a:spcBef>
              <a:spcAft>
                <a:spcPts val="0"/>
              </a:spcAft>
              <a:buSzPts val="1680"/>
              <a:buFont typeface="Arial"/>
              <a:buChar char="•"/>
            </a:pPr>
            <a:r>
              <a:rPr b="1" lang="cs-CZ"/>
              <a:t>není obsažena samostatná KA týkající se evaluace, tudíž projekt jako takový nebude evaluován </a:t>
            </a:r>
            <a:endParaRPr/>
          </a:p>
          <a:p>
            <a:pPr indent="0" lvl="1" marL="366713" rtl="0" algn="l">
              <a:spcBef>
                <a:spcPts val="420"/>
              </a:spcBef>
              <a:spcAft>
                <a:spcPts val="0"/>
              </a:spcAft>
              <a:buSzPts val="1680"/>
              <a:buNone/>
            </a:pPr>
            <a:r>
              <a:rPr b="1" lang="cs-CZ" sz="2100"/>
              <a:t>Národní RIS3 strategie 2021 – 2027 ukládá ve své kapitole „</a:t>
            </a:r>
            <a:r>
              <a:rPr b="1" i="1" lang="cs-CZ" sz="2100"/>
              <a:t>Monitoring a evaluace Národní RIS3 strategie</a:t>
            </a:r>
            <a:r>
              <a:rPr b="1" lang="cs-CZ" sz="2100"/>
              <a:t>“ realizovat evaluační činnost, přičemž definuje tyto typy evaluací:</a:t>
            </a:r>
            <a:endParaRPr/>
          </a:p>
          <a:p>
            <a:pPr indent="-450850" lvl="1" marL="1077913" rtl="0" algn="l">
              <a:spcBef>
                <a:spcPts val="420"/>
              </a:spcBef>
              <a:spcAft>
                <a:spcPts val="0"/>
              </a:spcAft>
              <a:buSzPts val="1680"/>
              <a:buFont typeface="Arial"/>
              <a:buChar char="•"/>
            </a:pPr>
            <a:r>
              <a:rPr b="1" lang="cs-CZ"/>
              <a:t>Ex-ante evaluace</a:t>
            </a:r>
            <a:endParaRPr/>
          </a:p>
          <a:p>
            <a:pPr indent="-450850" lvl="1" marL="1077913" rtl="0" algn="l">
              <a:spcBef>
                <a:spcPts val="420"/>
              </a:spcBef>
              <a:spcAft>
                <a:spcPts val="0"/>
              </a:spcAft>
              <a:buSzPts val="1680"/>
              <a:buFont typeface="Arial"/>
              <a:buChar char="•"/>
            </a:pPr>
            <a:r>
              <a:rPr b="1" lang="cs-CZ"/>
              <a:t>Mid- term evaluace</a:t>
            </a:r>
            <a:endParaRPr/>
          </a:p>
          <a:p>
            <a:pPr indent="-450850" lvl="1" marL="1077913" rtl="0" algn="l">
              <a:spcBef>
                <a:spcPts val="420"/>
              </a:spcBef>
              <a:spcAft>
                <a:spcPts val="0"/>
              </a:spcAft>
              <a:buSzPts val="1680"/>
              <a:buFont typeface="Arial"/>
              <a:buChar char="•"/>
            </a:pPr>
            <a:r>
              <a:rPr b="1" lang="cs-CZ"/>
              <a:t>Ex-post evaluace</a:t>
            </a:r>
            <a:endParaRPr/>
          </a:p>
          <a:p>
            <a:pPr indent="-450850" lvl="1" marL="1077913" rtl="0" algn="l">
              <a:spcBef>
                <a:spcPts val="420"/>
              </a:spcBef>
              <a:spcAft>
                <a:spcPts val="0"/>
              </a:spcAft>
              <a:buSzPts val="1680"/>
              <a:buFont typeface="Arial"/>
              <a:buChar char="•"/>
            </a:pPr>
            <a:r>
              <a:rPr b="1" lang="cs-CZ"/>
              <a:t>Ad-hoc evaluace (v případě aktuální potřeby, problému apod.)</a:t>
            </a:r>
            <a:endParaRPr/>
          </a:p>
          <a:p>
            <a:pPr indent="0" lvl="1" marL="366713" rtl="0" algn="l">
              <a:spcBef>
                <a:spcPts val="42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b="1"/>
          </a:p>
          <a:p>
            <a:pPr indent="-166369" lvl="1" marL="639763" rtl="0" algn="l">
              <a:spcBef>
                <a:spcPts val="420"/>
              </a:spcBef>
              <a:spcAft>
                <a:spcPts val="0"/>
              </a:spcAft>
              <a:buSzPts val="1680"/>
              <a:buFont typeface="Noto Sans Symbols"/>
              <a:buNone/>
            </a:pPr>
            <a:r>
              <a:t/>
            </a:r>
            <a:endParaRPr b="1"/>
          </a:p>
          <a:p>
            <a:pPr indent="0" lvl="1" marL="366713" rtl="0" algn="l">
              <a:spcBef>
                <a:spcPts val="44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b="1"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/>
          </a:p>
        </p:txBody>
      </p:sp>
      <p:sp>
        <p:nvSpPr>
          <p:cNvPr id="278" name="Google Shape;278;p7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79" name="Google Shape;279;p7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8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RIS3 strategií 2023+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285" name="Google Shape;285;p8"/>
          <p:cNvSpPr txBox="1"/>
          <p:nvPr>
            <p:ph idx="1" type="body"/>
          </p:nvPr>
        </p:nvSpPr>
        <p:spPr>
          <a:xfrm>
            <a:off x="457200" y="944723"/>
            <a:ext cx="7679196" cy="531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 sz="2400" cap="none">
                <a:solidFill>
                  <a:srgbClr val="372C74"/>
                </a:solidFill>
              </a:rPr>
              <a:t>II. Jak si poradit s naplánováním/zadáním evaluací na krajské úrovni</a:t>
            </a:r>
            <a:endParaRPr b="1" i="1">
              <a:solidFill>
                <a:srgbClr val="372C74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cs-CZ" sz="2100"/>
              <a:t>Provázaný systém RIS3 strategií (Národní RIS3 strategie – Krajské RIS3 strategie) znamená spolupráci obou úrovní i v procesu evaluace. 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1" sz="2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1" sz="2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1" sz="2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cs-CZ" sz="2100"/>
              <a:t>Požadavek </a:t>
            </a:r>
            <a:r>
              <a:rPr b="1" lang="cs-CZ" sz="2100" u="sng"/>
              <a:t>Smart Akcelerátoru+ I </a:t>
            </a:r>
            <a:r>
              <a:rPr b="1" lang="cs-CZ" sz="2100"/>
              <a:t>na evaluační aktivity na krajské úrovni. </a:t>
            </a:r>
            <a:endParaRPr/>
          </a:p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⮚"/>
            </a:pPr>
            <a:r>
              <a:rPr b="1" lang="cs-CZ" sz="2100"/>
              <a:t> přispět vyhodnocením krajských RIS3 strategií nebo jejich částí (vybraných intervencí) do evaluace NRIS3 2021 – 2027</a:t>
            </a:r>
            <a:endParaRPr/>
          </a:p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⮚"/>
            </a:pPr>
            <a:r>
              <a:rPr b="1" lang="cs-CZ" sz="2100"/>
              <a:t>  vyhodnotit proces realizace SA+I a jeho efektů a přínosů</a:t>
            </a:r>
            <a:endParaRPr/>
          </a:p>
        </p:txBody>
      </p:sp>
      <p:sp>
        <p:nvSpPr>
          <p:cNvPr id="286" name="Google Shape;286;p8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87" name="Google Shape;287;p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8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8"/>
          <p:cNvSpPr/>
          <p:nvPr/>
        </p:nvSpPr>
        <p:spPr>
          <a:xfrm flipH="1">
            <a:off x="4066441" y="3148394"/>
            <a:ext cx="230357" cy="56121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1712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9"/>
          <p:cNvSpPr/>
          <p:nvPr>
            <p:ph type="title"/>
          </p:nvPr>
        </p:nvSpPr>
        <p:spPr>
          <a:xfrm>
            <a:off x="457200" y="274638"/>
            <a:ext cx="7859216" cy="490066"/>
          </a:xfrm>
          <a:prstGeom prst="roundRect">
            <a:avLst>
              <a:gd fmla="val 16667" name="adj"/>
            </a:avLst>
          </a:prstGeom>
          <a:solidFill>
            <a:srgbClr val="D8D8D8">
              <a:alpha val="5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2160" cap="none">
                <a:solidFill>
                  <a:srgbClr val="372C74"/>
                </a:solidFill>
              </a:rPr>
              <a:t>Evaluace RIS3 strategií 2023+</a:t>
            </a:r>
            <a:endParaRPr b="1" sz="2160">
              <a:solidFill>
                <a:srgbClr val="333366"/>
              </a:solidFill>
            </a:endParaRPr>
          </a:p>
        </p:txBody>
      </p:sp>
      <p:sp>
        <p:nvSpPr>
          <p:cNvPr id="295" name="Google Shape;295;p9"/>
          <p:cNvSpPr txBox="1"/>
          <p:nvPr>
            <p:ph idx="1" type="body"/>
          </p:nvPr>
        </p:nvSpPr>
        <p:spPr>
          <a:xfrm>
            <a:off x="457200" y="944723"/>
            <a:ext cx="7679196" cy="531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72C74"/>
              </a:buClr>
              <a:buSzPts val="2400"/>
              <a:buNone/>
            </a:pPr>
            <a:r>
              <a:rPr b="1" i="1" lang="cs-CZ">
                <a:solidFill>
                  <a:srgbClr val="372C74"/>
                </a:solidFill>
              </a:rPr>
              <a:t>Přístup krajů ke zvládnutí evaluace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372C74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cs-CZ" sz="2100" u="sng"/>
              <a:t>Externí evaluace (EXT)</a:t>
            </a:r>
            <a:endParaRPr/>
          </a:p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⮚"/>
            </a:pPr>
            <a:r>
              <a:rPr b="1" lang="cs-CZ" sz="2100"/>
              <a:t> realizuje dodavatel na základě výběrového řízení</a:t>
            </a:r>
            <a:endParaRPr/>
          </a:p>
          <a:p>
            <a:pPr indent="-13970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1" sz="2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cs-CZ" sz="2100" u="sng"/>
              <a:t>Interní evaluace (INT)</a:t>
            </a:r>
            <a:endParaRPr/>
          </a:p>
          <a:p>
            <a:pPr indent="-27305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⮚"/>
            </a:pPr>
            <a:r>
              <a:rPr b="1" lang="cs-CZ" sz="2100"/>
              <a:t> realizuje interní evaluátor (evaluační tým)</a:t>
            </a:r>
            <a:endParaRPr/>
          </a:p>
          <a:p>
            <a:pPr indent="-13970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1" sz="2100"/>
          </a:p>
          <a:p>
            <a:pPr indent="-139700" lvl="0" marL="27305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1" sz="2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cs-CZ" sz="2100"/>
              <a:t>Každý přístup má svá specifika, svá PRO i PROTI</a:t>
            </a:r>
            <a:endParaRPr/>
          </a:p>
        </p:txBody>
      </p:sp>
      <p:sp>
        <p:nvSpPr>
          <p:cNvPr id="296" name="Google Shape;296;p9"/>
          <p:cNvSpPr txBox="1"/>
          <p:nvPr>
            <p:ph idx="12" type="sldNum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97" name="Google Shape;297;p9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9"/>
          <p:cNvSpPr/>
          <p:nvPr/>
        </p:nvSpPr>
        <p:spPr>
          <a:xfrm>
            <a:off x="0" y="12652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9"/>
          <p:cNvSpPr/>
          <p:nvPr/>
        </p:nvSpPr>
        <p:spPr>
          <a:xfrm flipH="1">
            <a:off x="4066441" y="5028853"/>
            <a:ext cx="230357" cy="56121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1712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rkýř">
  <a:themeElements>
    <a:clrScheme name="Vlastní 1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372C74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RegioPartner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