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  <p:sldMasterId id="2147483689" r:id="rId6"/>
  </p:sldMasterIdLst>
  <p:notesMasterIdLst>
    <p:notesMasterId r:id="rId20"/>
  </p:notesMasterIdLst>
  <p:handoutMasterIdLst>
    <p:handoutMasterId r:id="rId21"/>
  </p:handoutMasterIdLst>
  <p:sldIdLst>
    <p:sldId id="256" r:id="rId7"/>
    <p:sldId id="1936" r:id="rId8"/>
    <p:sldId id="483" r:id="rId9"/>
    <p:sldId id="1948" r:id="rId10"/>
    <p:sldId id="1952" r:id="rId11"/>
    <p:sldId id="1950" r:id="rId12"/>
    <p:sldId id="1937" r:id="rId13"/>
    <p:sldId id="1951" r:id="rId14"/>
    <p:sldId id="1953" r:id="rId15"/>
    <p:sldId id="486" r:id="rId16"/>
    <p:sldId id="1954" r:id="rId17"/>
    <p:sldId id="1938" r:id="rId18"/>
    <p:sldId id="1943" r:id="rId1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">
          <p15:clr>
            <a:srgbClr val="A4A3A4"/>
          </p15:clr>
        </p15:guide>
        <p15:guide id="2" orient="horz" pos="3843">
          <p15:clr>
            <a:srgbClr val="A4A3A4"/>
          </p15:clr>
        </p15:guide>
        <p15:guide id="3" orient="horz" pos="3562">
          <p15:clr>
            <a:srgbClr val="A4A3A4"/>
          </p15:clr>
        </p15:guide>
        <p15:guide id="4" pos="5481">
          <p15:clr>
            <a:srgbClr val="A4A3A4"/>
          </p15:clr>
        </p15:guide>
        <p15:guide id="5" pos="280">
          <p15:clr>
            <a:srgbClr val="A4A3A4"/>
          </p15:clr>
        </p15:guide>
        <p15:guide id="6" pos="1746">
          <p15:clr>
            <a:srgbClr val="A4A3A4"/>
          </p15:clr>
        </p15:guide>
        <p15:guide id="7" pos="1462">
          <p15:clr>
            <a:srgbClr val="A4A3A4"/>
          </p15:clr>
        </p15:guide>
        <p15:guide id="8" pos="3207">
          <p15:clr>
            <a:srgbClr val="A4A3A4"/>
          </p15:clr>
        </p15:guide>
        <p15:guide id="9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 Brožová" initials="" lastIdx="6" clrIdx="0"/>
  <p:cmAuthor id="1" name="MPO" initials="MPO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CFA"/>
    <a:srgbClr val="AADFF0"/>
    <a:srgbClr val="C9A4E4"/>
    <a:srgbClr val="FFCC99"/>
    <a:srgbClr val="FFE181"/>
    <a:srgbClr val="FFFFCC"/>
    <a:srgbClr val="3399FF"/>
    <a:srgbClr val="F5ECD7"/>
    <a:srgbClr val="EAEAEA"/>
    <a:srgbClr val="DAE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1056" y="44"/>
      </p:cViewPr>
      <p:guideLst>
        <p:guide orient="horz" pos="281"/>
        <p:guide orient="horz" pos="3843"/>
        <p:guide orient="horz" pos="3562"/>
        <p:guide pos="5481"/>
        <p:guide pos="280"/>
        <p:guide pos="1746"/>
        <p:guide pos="1462"/>
        <p:guide pos="3207"/>
        <p:guide pos="2928"/>
      </p:guideLst>
    </p:cSldViewPr>
  </p:slideViewPr>
  <p:outlineViewPr>
    <p:cViewPr>
      <p:scale>
        <a:sx n="33" d="100"/>
        <a:sy n="33" d="100"/>
      </p:scale>
      <p:origin x="0" y="-3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720" y="-4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3.cz/analyzy-a-dokumenty/vstupni-analyzy" TargetMode="External"/><Relationship Id="rId2" Type="http://schemas.openxmlformats.org/officeDocument/2006/relationships/hyperlink" Target="https://www.ris3.cz/financovani/operacni-programy-spolufinancovane-z-fondu-eu-a-narodni-programy-podpory" TargetMode="External"/><Relationship Id="rId1" Type="http://schemas.openxmlformats.org/officeDocument/2006/relationships/hyperlink" Target="https://www.ris3.cz/monitoring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3.cz/financovani/operacni-programy-spolufinancovane-z-fondu-eu-a-narodni-programy-podpory" TargetMode="External"/><Relationship Id="rId2" Type="http://schemas.openxmlformats.org/officeDocument/2006/relationships/hyperlink" Target="https://www.ris3.cz/monitoring" TargetMode="External"/><Relationship Id="rId1" Type="http://schemas.openxmlformats.org/officeDocument/2006/relationships/hyperlink" Target="https://www.ris3.cz/analyzy-a-dokumenty/vstupni-analyzy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6EBD5B-5BC8-4FDC-9D24-8B565C650164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5F8A3C3-2855-4C9A-AAB7-A444C2E62F4A}">
      <dgm:prSet phldrT="[Text]" custT="1"/>
      <dgm:spPr/>
      <dgm:t>
        <a:bodyPr/>
        <a:lstStyle/>
        <a:p>
          <a:r>
            <a:rPr lang="cs-CZ" sz="1600" b="1" dirty="0">
              <a:solidFill>
                <a:schemeClr val="tx1"/>
              </a:solidFill>
            </a:rPr>
            <a:t>CÍLE</a:t>
          </a:r>
        </a:p>
        <a:p>
          <a:r>
            <a:rPr lang="cs-CZ" sz="1200" b="1" dirty="0">
              <a:solidFill>
                <a:schemeClr val="tx1"/>
              </a:solidFill>
            </a:rPr>
            <a:t>k naplňování</a:t>
          </a:r>
        </a:p>
        <a:p>
          <a:r>
            <a:rPr lang="cs-CZ" sz="1400" b="1" dirty="0">
              <a:solidFill>
                <a:schemeClr val="accent4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400" b="1" dirty="0">
            <a:solidFill>
              <a:schemeClr val="accent4"/>
            </a:solidFill>
          </a:endParaRPr>
        </a:p>
      </dgm:t>
    </dgm:pt>
    <dgm:pt modelId="{120209F0-1AE8-4EBB-B85B-128FCE446983}" type="parTrans" cxnId="{5D7FF598-F146-4F62-9713-F23E3EF0EC6A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40C57D10-35B1-489C-9365-EA00C2C25915}" type="sibTrans" cxnId="{5D7FF598-F146-4F62-9713-F23E3EF0EC6A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2F8C98B9-4389-4A60-A9F2-6A420D98A060}">
      <dgm:prSet phldrT="[Text]" custT="1"/>
      <dgm:spPr/>
      <dgm:t>
        <a:bodyPr/>
        <a:lstStyle/>
        <a:p>
          <a:r>
            <a:rPr lang="cs-CZ" sz="1600" b="1" dirty="0">
              <a:solidFill>
                <a:schemeClr val="tx1"/>
              </a:solidFill>
            </a:rPr>
            <a:t>NÁSTROJE</a:t>
          </a:r>
        </a:p>
        <a:p>
          <a:r>
            <a:rPr lang="cs-CZ" sz="1200" b="1" dirty="0">
              <a:solidFill>
                <a:schemeClr val="tx1"/>
              </a:solidFill>
            </a:rPr>
            <a:t>financování</a:t>
          </a:r>
        </a:p>
        <a:p>
          <a:r>
            <a:rPr lang="cs-CZ" sz="1300" b="1" dirty="0">
              <a:solidFill>
                <a:schemeClr val="accent4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300" b="1" dirty="0">
            <a:solidFill>
              <a:schemeClr val="tx1"/>
            </a:solidFill>
          </a:endParaRPr>
        </a:p>
      </dgm:t>
    </dgm:pt>
    <dgm:pt modelId="{7B35ECD7-970B-47D0-8100-65DE6D550DC5}" type="parTrans" cxnId="{6A50199A-26B1-4126-8576-B3DD507E4494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7C9793F9-E3B2-4CB8-8A0D-9336D8DD43AD}" type="sibTrans" cxnId="{6A50199A-26B1-4126-8576-B3DD507E4494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9368B498-B592-4C64-9560-2C6F47BC7D13}">
      <dgm:prSet phldrT="[Text]" custT="1"/>
      <dgm:spPr/>
      <dgm:t>
        <a:bodyPr/>
        <a:lstStyle/>
        <a:p>
          <a:r>
            <a:rPr lang="cs-CZ" sz="1600" b="1" dirty="0">
              <a:solidFill>
                <a:schemeClr val="tx1"/>
              </a:solidFill>
            </a:rPr>
            <a:t>VÝSLEDKY</a:t>
          </a:r>
          <a:endParaRPr lang="cs-CZ" sz="1300" b="1" dirty="0">
            <a:solidFill>
              <a:schemeClr val="tx1"/>
            </a:solidFill>
          </a:endParaRPr>
        </a:p>
        <a:p>
          <a:r>
            <a:rPr lang="cs-CZ" sz="1200" b="1" dirty="0">
              <a:solidFill>
                <a:schemeClr val="tx1"/>
              </a:solidFill>
            </a:rPr>
            <a:t>dopady, výsledky</a:t>
          </a:r>
        </a:p>
        <a:p>
          <a:r>
            <a:rPr lang="cs-CZ" sz="1300" b="1" dirty="0">
              <a:solidFill>
                <a:schemeClr val="accent4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300" b="1" dirty="0">
            <a:solidFill>
              <a:schemeClr val="tx1"/>
            </a:solidFill>
          </a:endParaRPr>
        </a:p>
      </dgm:t>
    </dgm:pt>
    <dgm:pt modelId="{BE12B315-42C9-4EEC-AFDB-0996A151CB6A}" type="parTrans" cxnId="{3077A31C-CFD6-48CC-9B7C-69CD38D81C7D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53CBB85B-68C3-499B-B51A-9FA4A79BB02B}" type="sibTrans" cxnId="{3077A31C-CFD6-48CC-9B7C-69CD38D81C7D}">
      <dgm:prSet/>
      <dgm:spPr/>
      <dgm:t>
        <a:bodyPr/>
        <a:lstStyle/>
        <a:p>
          <a:endParaRPr lang="cs-CZ" b="1">
            <a:solidFill>
              <a:schemeClr val="tx1"/>
            </a:solidFill>
          </a:endParaRPr>
        </a:p>
      </dgm:t>
    </dgm:pt>
    <dgm:pt modelId="{2D123B59-D053-4AB3-94BE-037D7FF6DC69}">
      <dgm:prSet phldrT="[Text]" custT="1"/>
      <dgm:spPr/>
      <dgm:t>
        <a:bodyPr/>
        <a:lstStyle/>
        <a:p>
          <a:r>
            <a:rPr lang="cs-CZ" sz="1600" b="1" dirty="0">
              <a:solidFill>
                <a:schemeClr val="tx1"/>
              </a:solidFill>
            </a:rPr>
            <a:t>ANALÝZY</a:t>
          </a:r>
        </a:p>
        <a:p>
          <a:r>
            <a:rPr lang="cs-CZ" sz="1200" b="1" dirty="0">
              <a:solidFill>
                <a:schemeClr val="tx1"/>
              </a:solidFill>
            </a:rPr>
            <a:t>východiska</a:t>
          </a:r>
        </a:p>
        <a:p>
          <a:r>
            <a:rPr lang="cs-CZ" sz="1600" b="1" dirty="0">
              <a:solidFill>
                <a:schemeClr val="accent4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600" b="1" dirty="0">
            <a:solidFill>
              <a:schemeClr val="tx1"/>
            </a:solidFill>
          </a:endParaRPr>
        </a:p>
      </dgm:t>
    </dgm:pt>
    <dgm:pt modelId="{47234603-4D07-47BB-8AC6-6C61A69E7AFF}" type="parTrans" cxnId="{BCBC262B-0B3B-447F-8C34-E64825624CC3}">
      <dgm:prSet/>
      <dgm:spPr/>
      <dgm:t>
        <a:bodyPr/>
        <a:lstStyle/>
        <a:p>
          <a:endParaRPr lang="cs-CZ"/>
        </a:p>
      </dgm:t>
    </dgm:pt>
    <dgm:pt modelId="{6BC46061-4F96-48F4-B3D2-58BCB4644416}" type="sibTrans" cxnId="{BCBC262B-0B3B-447F-8C34-E64825624CC3}">
      <dgm:prSet/>
      <dgm:spPr/>
      <dgm:t>
        <a:bodyPr/>
        <a:lstStyle/>
        <a:p>
          <a:endParaRPr lang="cs-CZ"/>
        </a:p>
      </dgm:t>
    </dgm:pt>
    <dgm:pt modelId="{81BD9DF0-E10C-45D9-ACD7-2B6AB880F9BC}" type="pres">
      <dgm:prSet presAssocID="{5B6EBD5B-5BC8-4FDC-9D24-8B565C650164}" presName="cycle" presStyleCnt="0">
        <dgm:presLayoutVars>
          <dgm:dir/>
          <dgm:resizeHandles val="exact"/>
        </dgm:presLayoutVars>
      </dgm:prSet>
      <dgm:spPr/>
    </dgm:pt>
    <dgm:pt modelId="{073D42BB-5F5B-423E-84B3-B0D355507A3B}" type="pres">
      <dgm:prSet presAssocID="{2D123B59-D053-4AB3-94BE-037D7FF6DC69}" presName="node" presStyleLbl="node1" presStyleIdx="0" presStyleCnt="4" custRadScaleRad="101366">
        <dgm:presLayoutVars>
          <dgm:bulletEnabled val="1"/>
        </dgm:presLayoutVars>
      </dgm:prSet>
      <dgm:spPr/>
    </dgm:pt>
    <dgm:pt modelId="{9E5A8B83-34EE-4470-81C2-7B28A4B1AC23}" type="pres">
      <dgm:prSet presAssocID="{6BC46061-4F96-48F4-B3D2-58BCB4644416}" presName="sibTrans" presStyleLbl="sibTrans2D1" presStyleIdx="0" presStyleCnt="4"/>
      <dgm:spPr/>
    </dgm:pt>
    <dgm:pt modelId="{3BC2CE6C-08AE-423F-B009-0355B6D22899}" type="pres">
      <dgm:prSet presAssocID="{6BC46061-4F96-48F4-B3D2-58BCB4644416}" presName="connectorText" presStyleLbl="sibTrans2D1" presStyleIdx="0" presStyleCnt="4"/>
      <dgm:spPr/>
    </dgm:pt>
    <dgm:pt modelId="{86CE7A47-6A56-46B1-9B1F-8839CA038C6D}" type="pres">
      <dgm:prSet presAssocID="{D5F8A3C3-2855-4C9A-AAB7-A444C2E62F4A}" presName="node" presStyleLbl="node1" presStyleIdx="1" presStyleCnt="4">
        <dgm:presLayoutVars>
          <dgm:bulletEnabled val="1"/>
        </dgm:presLayoutVars>
      </dgm:prSet>
      <dgm:spPr/>
    </dgm:pt>
    <dgm:pt modelId="{3DA68A23-7E85-42A0-ACC5-F6E9A0222E30}" type="pres">
      <dgm:prSet presAssocID="{40C57D10-35B1-489C-9365-EA00C2C25915}" presName="sibTrans" presStyleLbl="sibTrans2D1" presStyleIdx="1" presStyleCnt="4"/>
      <dgm:spPr/>
    </dgm:pt>
    <dgm:pt modelId="{F9E3459C-F89F-4E8B-9EC8-D56AE8A42A64}" type="pres">
      <dgm:prSet presAssocID="{40C57D10-35B1-489C-9365-EA00C2C25915}" presName="connectorText" presStyleLbl="sibTrans2D1" presStyleIdx="1" presStyleCnt="4"/>
      <dgm:spPr/>
    </dgm:pt>
    <dgm:pt modelId="{BA8254DD-C4FD-4907-9CF8-C8BF2E8B4DCF}" type="pres">
      <dgm:prSet presAssocID="{2F8C98B9-4389-4A60-A9F2-6A420D98A060}" presName="node" presStyleLbl="node1" presStyleIdx="2" presStyleCnt="4">
        <dgm:presLayoutVars>
          <dgm:bulletEnabled val="1"/>
        </dgm:presLayoutVars>
      </dgm:prSet>
      <dgm:spPr/>
    </dgm:pt>
    <dgm:pt modelId="{F9218FFA-44E5-403D-95E9-E67FB09E38AF}" type="pres">
      <dgm:prSet presAssocID="{7C9793F9-E3B2-4CB8-8A0D-9336D8DD43AD}" presName="sibTrans" presStyleLbl="sibTrans2D1" presStyleIdx="2" presStyleCnt="4"/>
      <dgm:spPr/>
    </dgm:pt>
    <dgm:pt modelId="{C03CE77C-FAA1-46C6-B468-31CBD507EB63}" type="pres">
      <dgm:prSet presAssocID="{7C9793F9-E3B2-4CB8-8A0D-9336D8DD43AD}" presName="connectorText" presStyleLbl="sibTrans2D1" presStyleIdx="2" presStyleCnt="4"/>
      <dgm:spPr/>
    </dgm:pt>
    <dgm:pt modelId="{AF6862E8-FBFF-45AD-8FE7-78B84BB8B5F9}" type="pres">
      <dgm:prSet presAssocID="{9368B498-B592-4C64-9560-2C6F47BC7D13}" presName="node" presStyleLbl="node1" presStyleIdx="3" presStyleCnt="4">
        <dgm:presLayoutVars>
          <dgm:bulletEnabled val="1"/>
        </dgm:presLayoutVars>
      </dgm:prSet>
      <dgm:spPr/>
    </dgm:pt>
    <dgm:pt modelId="{980A78E1-319F-4A0B-9EC3-505DA20DA3BE}" type="pres">
      <dgm:prSet presAssocID="{53CBB85B-68C3-499B-B51A-9FA4A79BB02B}" presName="sibTrans" presStyleLbl="sibTrans2D1" presStyleIdx="3" presStyleCnt="4"/>
      <dgm:spPr/>
    </dgm:pt>
    <dgm:pt modelId="{F0CB8E0A-0010-47E3-AAFE-D8F6C760C3A9}" type="pres">
      <dgm:prSet presAssocID="{53CBB85B-68C3-499B-B51A-9FA4A79BB02B}" presName="connectorText" presStyleLbl="sibTrans2D1" presStyleIdx="3" presStyleCnt="4"/>
      <dgm:spPr/>
    </dgm:pt>
  </dgm:ptLst>
  <dgm:cxnLst>
    <dgm:cxn modelId="{AB3C8F09-5230-4A24-8A08-0C5B764B964D}" type="presOf" srcId="{D5F8A3C3-2855-4C9A-AAB7-A444C2E62F4A}" destId="{86CE7A47-6A56-46B1-9B1F-8839CA038C6D}" srcOrd="0" destOrd="0" presId="urn:microsoft.com/office/officeart/2005/8/layout/cycle2"/>
    <dgm:cxn modelId="{3077A31C-CFD6-48CC-9B7C-69CD38D81C7D}" srcId="{5B6EBD5B-5BC8-4FDC-9D24-8B565C650164}" destId="{9368B498-B592-4C64-9560-2C6F47BC7D13}" srcOrd="3" destOrd="0" parTransId="{BE12B315-42C9-4EEC-AFDB-0996A151CB6A}" sibTransId="{53CBB85B-68C3-499B-B51A-9FA4A79BB02B}"/>
    <dgm:cxn modelId="{F4C1AC22-9B70-4DED-B909-51352D391062}" type="presOf" srcId="{53CBB85B-68C3-499B-B51A-9FA4A79BB02B}" destId="{980A78E1-319F-4A0B-9EC3-505DA20DA3BE}" srcOrd="0" destOrd="0" presId="urn:microsoft.com/office/officeart/2005/8/layout/cycle2"/>
    <dgm:cxn modelId="{BCBC262B-0B3B-447F-8C34-E64825624CC3}" srcId="{5B6EBD5B-5BC8-4FDC-9D24-8B565C650164}" destId="{2D123B59-D053-4AB3-94BE-037D7FF6DC69}" srcOrd="0" destOrd="0" parTransId="{47234603-4D07-47BB-8AC6-6C61A69E7AFF}" sibTransId="{6BC46061-4F96-48F4-B3D2-58BCB4644416}"/>
    <dgm:cxn modelId="{E973B42B-E39A-406C-99AF-25AE5122AAF8}" type="presOf" srcId="{2D123B59-D053-4AB3-94BE-037D7FF6DC69}" destId="{073D42BB-5F5B-423E-84B3-B0D355507A3B}" srcOrd="0" destOrd="0" presId="urn:microsoft.com/office/officeart/2005/8/layout/cycle2"/>
    <dgm:cxn modelId="{077E4D33-5BCA-414E-B013-44F73B46C6AD}" type="presOf" srcId="{6BC46061-4F96-48F4-B3D2-58BCB4644416}" destId="{9E5A8B83-34EE-4470-81C2-7B28A4B1AC23}" srcOrd="0" destOrd="0" presId="urn:microsoft.com/office/officeart/2005/8/layout/cycle2"/>
    <dgm:cxn modelId="{08CFAB63-71F5-4D85-9F7C-EC484A368E41}" type="presOf" srcId="{2F8C98B9-4389-4A60-A9F2-6A420D98A060}" destId="{BA8254DD-C4FD-4907-9CF8-C8BF2E8B4DCF}" srcOrd="0" destOrd="0" presId="urn:microsoft.com/office/officeart/2005/8/layout/cycle2"/>
    <dgm:cxn modelId="{C233047E-7AC6-4342-8918-F191FD8F180F}" type="presOf" srcId="{7C9793F9-E3B2-4CB8-8A0D-9336D8DD43AD}" destId="{F9218FFA-44E5-403D-95E9-E67FB09E38AF}" srcOrd="0" destOrd="0" presId="urn:microsoft.com/office/officeart/2005/8/layout/cycle2"/>
    <dgm:cxn modelId="{4C0F2787-7FF3-4089-AF58-452A23574A32}" type="presOf" srcId="{53CBB85B-68C3-499B-B51A-9FA4A79BB02B}" destId="{F0CB8E0A-0010-47E3-AAFE-D8F6C760C3A9}" srcOrd="1" destOrd="0" presId="urn:microsoft.com/office/officeart/2005/8/layout/cycle2"/>
    <dgm:cxn modelId="{6564E187-189E-4F6E-84A3-82BB53A9B82A}" type="presOf" srcId="{9368B498-B592-4C64-9560-2C6F47BC7D13}" destId="{AF6862E8-FBFF-45AD-8FE7-78B84BB8B5F9}" srcOrd="0" destOrd="0" presId="urn:microsoft.com/office/officeart/2005/8/layout/cycle2"/>
    <dgm:cxn modelId="{568C938A-38B4-4104-9A4D-BBED521B5C81}" type="presOf" srcId="{40C57D10-35B1-489C-9365-EA00C2C25915}" destId="{3DA68A23-7E85-42A0-ACC5-F6E9A0222E30}" srcOrd="0" destOrd="0" presId="urn:microsoft.com/office/officeart/2005/8/layout/cycle2"/>
    <dgm:cxn modelId="{6C5D948C-34E9-4B6E-B260-288415A9E8A2}" type="presOf" srcId="{6BC46061-4F96-48F4-B3D2-58BCB4644416}" destId="{3BC2CE6C-08AE-423F-B009-0355B6D22899}" srcOrd="1" destOrd="0" presId="urn:microsoft.com/office/officeart/2005/8/layout/cycle2"/>
    <dgm:cxn modelId="{E8423592-EB0E-4009-926E-724E2AA7A2A9}" type="presOf" srcId="{7C9793F9-E3B2-4CB8-8A0D-9336D8DD43AD}" destId="{C03CE77C-FAA1-46C6-B468-31CBD507EB63}" srcOrd="1" destOrd="0" presId="urn:microsoft.com/office/officeart/2005/8/layout/cycle2"/>
    <dgm:cxn modelId="{5D7FF598-F146-4F62-9713-F23E3EF0EC6A}" srcId="{5B6EBD5B-5BC8-4FDC-9D24-8B565C650164}" destId="{D5F8A3C3-2855-4C9A-AAB7-A444C2E62F4A}" srcOrd="1" destOrd="0" parTransId="{120209F0-1AE8-4EBB-B85B-128FCE446983}" sibTransId="{40C57D10-35B1-489C-9365-EA00C2C25915}"/>
    <dgm:cxn modelId="{6A50199A-26B1-4126-8576-B3DD507E4494}" srcId="{5B6EBD5B-5BC8-4FDC-9D24-8B565C650164}" destId="{2F8C98B9-4389-4A60-A9F2-6A420D98A060}" srcOrd="2" destOrd="0" parTransId="{7B35ECD7-970B-47D0-8100-65DE6D550DC5}" sibTransId="{7C9793F9-E3B2-4CB8-8A0D-9336D8DD43AD}"/>
    <dgm:cxn modelId="{349C59E5-72DD-45E9-A507-3622106D2092}" type="presOf" srcId="{5B6EBD5B-5BC8-4FDC-9D24-8B565C650164}" destId="{81BD9DF0-E10C-45D9-ACD7-2B6AB880F9BC}" srcOrd="0" destOrd="0" presId="urn:microsoft.com/office/officeart/2005/8/layout/cycle2"/>
    <dgm:cxn modelId="{7BB2CAEA-9088-4B86-86C7-EE7C4CF0B43E}" type="presOf" srcId="{40C57D10-35B1-489C-9365-EA00C2C25915}" destId="{F9E3459C-F89F-4E8B-9EC8-D56AE8A42A64}" srcOrd="1" destOrd="0" presId="urn:microsoft.com/office/officeart/2005/8/layout/cycle2"/>
    <dgm:cxn modelId="{D73ECFF1-BD8A-4C0B-A96F-4035DA0F3EE3}" type="presParOf" srcId="{81BD9DF0-E10C-45D9-ACD7-2B6AB880F9BC}" destId="{073D42BB-5F5B-423E-84B3-B0D355507A3B}" srcOrd="0" destOrd="0" presId="urn:microsoft.com/office/officeart/2005/8/layout/cycle2"/>
    <dgm:cxn modelId="{D0FC59A5-4BE0-4835-A1ED-50D33E370FA0}" type="presParOf" srcId="{81BD9DF0-E10C-45D9-ACD7-2B6AB880F9BC}" destId="{9E5A8B83-34EE-4470-81C2-7B28A4B1AC23}" srcOrd="1" destOrd="0" presId="urn:microsoft.com/office/officeart/2005/8/layout/cycle2"/>
    <dgm:cxn modelId="{26C7B956-442E-4C04-8413-B9E9AA194E30}" type="presParOf" srcId="{9E5A8B83-34EE-4470-81C2-7B28A4B1AC23}" destId="{3BC2CE6C-08AE-423F-B009-0355B6D22899}" srcOrd="0" destOrd="0" presId="urn:microsoft.com/office/officeart/2005/8/layout/cycle2"/>
    <dgm:cxn modelId="{0F4C2863-06EE-42DC-BEC8-D7122239B9E3}" type="presParOf" srcId="{81BD9DF0-E10C-45D9-ACD7-2B6AB880F9BC}" destId="{86CE7A47-6A56-46B1-9B1F-8839CA038C6D}" srcOrd="2" destOrd="0" presId="urn:microsoft.com/office/officeart/2005/8/layout/cycle2"/>
    <dgm:cxn modelId="{532486C3-483A-4A45-A644-CD36A4945756}" type="presParOf" srcId="{81BD9DF0-E10C-45D9-ACD7-2B6AB880F9BC}" destId="{3DA68A23-7E85-42A0-ACC5-F6E9A0222E30}" srcOrd="3" destOrd="0" presId="urn:microsoft.com/office/officeart/2005/8/layout/cycle2"/>
    <dgm:cxn modelId="{67516C6F-32A4-4CBF-8CC7-3697BFC351BC}" type="presParOf" srcId="{3DA68A23-7E85-42A0-ACC5-F6E9A0222E30}" destId="{F9E3459C-F89F-4E8B-9EC8-D56AE8A42A64}" srcOrd="0" destOrd="0" presId="urn:microsoft.com/office/officeart/2005/8/layout/cycle2"/>
    <dgm:cxn modelId="{EE37688A-4141-484F-8394-12F56CA8D0EF}" type="presParOf" srcId="{81BD9DF0-E10C-45D9-ACD7-2B6AB880F9BC}" destId="{BA8254DD-C4FD-4907-9CF8-C8BF2E8B4DCF}" srcOrd="4" destOrd="0" presId="urn:microsoft.com/office/officeart/2005/8/layout/cycle2"/>
    <dgm:cxn modelId="{B56F668F-F612-47BC-90FF-30A334CA8B2E}" type="presParOf" srcId="{81BD9DF0-E10C-45D9-ACD7-2B6AB880F9BC}" destId="{F9218FFA-44E5-403D-95E9-E67FB09E38AF}" srcOrd="5" destOrd="0" presId="urn:microsoft.com/office/officeart/2005/8/layout/cycle2"/>
    <dgm:cxn modelId="{D7B7B35A-7E6E-4ACB-8C30-50AE7DC8B25B}" type="presParOf" srcId="{F9218FFA-44E5-403D-95E9-E67FB09E38AF}" destId="{C03CE77C-FAA1-46C6-B468-31CBD507EB63}" srcOrd="0" destOrd="0" presId="urn:microsoft.com/office/officeart/2005/8/layout/cycle2"/>
    <dgm:cxn modelId="{5E759322-CD55-4270-BA76-19FBF653118E}" type="presParOf" srcId="{81BD9DF0-E10C-45D9-ACD7-2B6AB880F9BC}" destId="{AF6862E8-FBFF-45AD-8FE7-78B84BB8B5F9}" srcOrd="6" destOrd="0" presId="urn:microsoft.com/office/officeart/2005/8/layout/cycle2"/>
    <dgm:cxn modelId="{C339D74B-7738-4C94-8F62-B6399AD2747B}" type="presParOf" srcId="{81BD9DF0-E10C-45D9-ACD7-2B6AB880F9BC}" destId="{980A78E1-319F-4A0B-9EC3-505DA20DA3BE}" srcOrd="7" destOrd="0" presId="urn:microsoft.com/office/officeart/2005/8/layout/cycle2"/>
    <dgm:cxn modelId="{44A6A7CB-664E-47EC-83D6-C3C797622256}" type="presParOf" srcId="{980A78E1-319F-4A0B-9EC3-505DA20DA3BE}" destId="{F0CB8E0A-0010-47E3-AAFE-D8F6C760C3A9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D42BB-5F5B-423E-84B3-B0D355507A3B}">
      <dsp:nvSpPr>
        <dsp:cNvPr id="0" name=""/>
        <dsp:cNvSpPr/>
      </dsp:nvSpPr>
      <dsp:spPr>
        <a:xfrm>
          <a:off x="2397621" y="0"/>
          <a:ext cx="1300757" cy="1300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tx1"/>
              </a:solidFill>
            </a:rPr>
            <a:t>ANALÝZY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východiska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accent4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600" b="1" kern="1200" dirty="0">
            <a:solidFill>
              <a:schemeClr val="tx1"/>
            </a:solidFill>
          </a:endParaRPr>
        </a:p>
      </dsp:txBody>
      <dsp:txXfrm>
        <a:off x="2588112" y="190491"/>
        <a:ext cx="919775" cy="919775"/>
      </dsp:txXfrm>
    </dsp:sp>
    <dsp:sp modelId="{9E5A8B83-34EE-4470-81C2-7B28A4B1AC23}">
      <dsp:nvSpPr>
        <dsp:cNvPr id="0" name=""/>
        <dsp:cNvSpPr/>
      </dsp:nvSpPr>
      <dsp:spPr>
        <a:xfrm rot="2701346">
          <a:off x="3558470" y="1114764"/>
          <a:ext cx="345763" cy="439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3573675" y="1165877"/>
        <a:ext cx="242034" cy="263403"/>
      </dsp:txXfrm>
    </dsp:sp>
    <dsp:sp modelId="{86CE7A47-6A56-46B1-9B1F-8839CA038C6D}">
      <dsp:nvSpPr>
        <dsp:cNvPr id="0" name=""/>
        <dsp:cNvSpPr/>
      </dsp:nvSpPr>
      <dsp:spPr>
        <a:xfrm>
          <a:off x="3778160" y="1381621"/>
          <a:ext cx="1300757" cy="1300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tx1"/>
              </a:solidFill>
            </a:rPr>
            <a:t>CÍLE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k naplňování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accent4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400" b="1" kern="1200" dirty="0">
            <a:solidFill>
              <a:schemeClr val="accent4"/>
            </a:solidFill>
          </a:endParaRPr>
        </a:p>
      </dsp:txBody>
      <dsp:txXfrm>
        <a:off x="3968651" y="1572112"/>
        <a:ext cx="919775" cy="919775"/>
      </dsp:txXfrm>
    </dsp:sp>
    <dsp:sp modelId="{3DA68A23-7E85-42A0-ACC5-F6E9A0222E30}">
      <dsp:nvSpPr>
        <dsp:cNvPr id="0" name=""/>
        <dsp:cNvSpPr/>
      </dsp:nvSpPr>
      <dsp:spPr>
        <a:xfrm rot="8100000">
          <a:off x="3572501" y="2495855"/>
          <a:ext cx="345358" cy="439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>
            <a:solidFill>
              <a:schemeClr val="tx1"/>
            </a:solidFill>
          </a:endParaRPr>
        </a:p>
      </dsp:txBody>
      <dsp:txXfrm rot="10800000">
        <a:off x="3660935" y="2547025"/>
        <a:ext cx="241751" cy="263403"/>
      </dsp:txXfrm>
    </dsp:sp>
    <dsp:sp modelId="{BA8254DD-C4FD-4907-9CF8-C8BF2E8B4DCF}">
      <dsp:nvSpPr>
        <dsp:cNvPr id="0" name=""/>
        <dsp:cNvSpPr/>
      </dsp:nvSpPr>
      <dsp:spPr>
        <a:xfrm>
          <a:off x="2397621" y="2762160"/>
          <a:ext cx="1300757" cy="1300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tx1"/>
              </a:solidFill>
            </a:rPr>
            <a:t>NÁSTROJE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financování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accent4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300" b="1" kern="1200" dirty="0">
            <a:solidFill>
              <a:schemeClr val="tx1"/>
            </a:solidFill>
          </a:endParaRPr>
        </a:p>
      </dsp:txBody>
      <dsp:txXfrm>
        <a:off x="2588112" y="2952651"/>
        <a:ext cx="919775" cy="919775"/>
      </dsp:txXfrm>
    </dsp:sp>
    <dsp:sp modelId="{F9218FFA-44E5-403D-95E9-E67FB09E38AF}">
      <dsp:nvSpPr>
        <dsp:cNvPr id="0" name=""/>
        <dsp:cNvSpPr/>
      </dsp:nvSpPr>
      <dsp:spPr>
        <a:xfrm rot="13500000">
          <a:off x="2191962" y="2509678"/>
          <a:ext cx="345358" cy="439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>
            <a:solidFill>
              <a:schemeClr val="tx1"/>
            </a:solidFill>
          </a:endParaRPr>
        </a:p>
      </dsp:txBody>
      <dsp:txXfrm rot="10800000">
        <a:off x="2280396" y="2634110"/>
        <a:ext cx="241751" cy="263403"/>
      </dsp:txXfrm>
    </dsp:sp>
    <dsp:sp modelId="{AF6862E8-FBFF-45AD-8FE7-78B84BB8B5F9}">
      <dsp:nvSpPr>
        <dsp:cNvPr id="0" name=""/>
        <dsp:cNvSpPr/>
      </dsp:nvSpPr>
      <dsp:spPr>
        <a:xfrm>
          <a:off x="1017081" y="1381621"/>
          <a:ext cx="1300757" cy="1300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chemeClr val="tx1"/>
              </a:solidFill>
            </a:rPr>
            <a:t>VÝSLEDKY</a:t>
          </a:r>
          <a:endParaRPr lang="cs-CZ" sz="13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dopady, výsledky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accent4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RIS3</a:t>
          </a:r>
          <a:endParaRPr lang="cs-CZ" sz="1300" b="1" kern="1200" dirty="0">
            <a:solidFill>
              <a:schemeClr val="tx1"/>
            </a:solidFill>
          </a:endParaRPr>
        </a:p>
      </dsp:txBody>
      <dsp:txXfrm>
        <a:off x="1207572" y="1572112"/>
        <a:ext cx="919775" cy="919775"/>
      </dsp:txXfrm>
    </dsp:sp>
    <dsp:sp modelId="{980A78E1-319F-4A0B-9EC3-505DA20DA3BE}">
      <dsp:nvSpPr>
        <dsp:cNvPr id="0" name=""/>
        <dsp:cNvSpPr/>
      </dsp:nvSpPr>
      <dsp:spPr>
        <a:xfrm rot="18898654">
          <a:off x="2177931" y="1128608"/>
          <a:ext cx="345763" cy="439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>
            <a:solidFill>
              <a:schemeClr val="tx1"/>
            </a:solidFill>
          </a:endParaRPr>
        </a:p>
      </dsp:txBody>
      <dsp:txXfrm>
        <a:off x="2193136" y="1253097"/>
        <a:ext cx="242034" cy="263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11672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B0F22-8DED-4CDA-BC4E-47C3EA70254F}" type="datetimeFigureOut">
              <a:rPr lang="cs-CZ" smtClean="0"/>
              <a:pPr/>
              <a:t>25.10.2023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9265F-04F2-4D47-A1E7-EE74899987E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3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993F1-D5EC-4943-97AA-C86D9E6B9167}" type="datetimeFigureOut">
              <a:rPr lang="cs-CZ" smtClean="0"/>
              <a:pPr/>
              <a:t>25.10.2023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0BDDA-8E2B-4061-8BE0-CED46ED940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25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31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95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Upravit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190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25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86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461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552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32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8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0BDDA-8E2B-4061-8BE0-CED46ED9403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118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714" y="0"/>
            <a:ext cx="9143999" cy="6206002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4851400" y="2844800"/>
            <a:ext cx="4293313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5"/>
            <a:ext cx="2320925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4500" y="446088"/>
            <a:ext cx="82423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44500" y="1061640"/>
            <a:ext cx="8242300" cy="1800000"/>
          </a:xfrm>
        </p:spPr>
        <p:txBody>
          <a:bodyPr wrap="square" lIns="0" tIns="360000" rIns="0" bIns="0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806475"/>
            <a:ext cx="1699200" cy="7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00" y="3632034"/>
            <a:ext cx="4053600" cy="32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ástupný symbol pro číslo snímku 4"/>
          <p:cNvSpPr>
            <a:spLocks noGrp="1"/>
          </p:cNvSpPr>
          <p:nvPr userDrawn="1"/>
        </p:nvSpPr>
        <p:spPr>
          <a:xfrm>
            <a:off x="8141197" y="6335867"/>
            <a:ext cx="460893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840746-E84D-450F-9CEF-85632363BC31}" type="slidenum">
              <a:rPr lang="cs-CZ" baseline="0" smtClean="0">
                <a:solidFill>
                  <a:schemeClr val="bg1"/>
                </a:solidFill>
              </a:rPr>
              <a:pPr/>
              <a:t>‹#›</a:t>
            </a:fld>
            <a:endParaRPr lang="cs-CZ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7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0"/>
          </p:nvPr>
        </p:nvSpPr>
        <p:spPr>
          <a:xfrm>
            <a:off x="363538" y="1210681"/>
            <a:ext cx="8418512" cy="436461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847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64D289C-C9CD-436C-AA5F-D7104BF3F987}"/>
              </a:ext>
            </a:extLst>
          </p:cNvPr>
          <p:cNvSpPr/>
          <p:nvPr userDrawn="1"/>
        </p:nvSpPr>
        <p:spPr>
          <a:xfrm>
            <a:off x="0" y="0"/>
            <a:ext cx="9144000" cy="6206067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5594299-D1B4-48A7-83DB-D975604A8EE5}"/>
              </a:ext>
            </a:extLst>
          </p:cNvPr>
          <p:cNvSpPr/>
          <p:nvPr userDrawn="1"/>
        </p:nvSpPr>
        <p:spPr>
          <a:xfrm>
            <a:off x="4851400" y="2844800"/>
            <a:ext cx="4292600" cy="4013200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4D5A600-661E-4E72-AFB1-47FE1B14F682}"/>
              </a:ext>
            </a:extLst>
          </p:cNvPr>
          <p:cNvSpPr/>
          <p:nvPr userDrawn="1"/>
        </p:nvSpPr>
        <p:spPr>
          <a:xfrm>
            <a:off x="1" y="5655733"/>
            <a:ext cx="2320925" cy="1202267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E0BB3F6-81ED-4D7E-A2FE-4FC418872E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5812367"/>
            <a:ext cx="1212850" cy="75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AD725ED-87F9-42D8-9ABD-BCA5F46D46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2575984"/>
            <a:ext cx="4035425" cy="428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63538" y="1800001"/>
            <a:ext cx="8418512" cy="615553"/>
          </a:xfrm>
        </p:spPr>
        <p:txBody>
          <a:bodyPr anchor="t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640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86D6C-CA8A-69BA-306D-C11AF4D70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5EC148-BEDB-A603-C998-5715E64AE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02EDCA-61EA-93B6-9205-D33C61A0A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BF5D9E-DB1E-30D2-B34E-4C899F056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D60B27-CE10-6F8C-4A90-1CC2667E1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757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F6845-AF4E-C7BF-D2D6-73DEDB22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A7E18-3973-E5ED-1743-79F637869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322B94-6709-0595-DB5A-7C24AEF44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DBB0E9-E4B4-EF26-E8BC-A3D68D05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E01378-05C5-00B6-8AA3-7D0DF1D7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7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89602-D8A4-9263-A242-A1748F1A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97BB91-FD4D-C5C9-F3B4-600605C8E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AD3E2C-608A-F300-52C2-3AF8092FA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A9BE47-3C31-F981-9E78-DA1D4E7A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73F5DF-714D-12EA-0FFB-1DF339A1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662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BE194-C5A1-1646-D9B7-DCA3401A2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4B7476-8BD5-4D55-D0BA-BEEE4A53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0C8173-0185-D3E9-00D3-314547F4D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779E7E-32C1-3BCE-F40C-E80F0479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BD967C-FFED-CA28-4A09-C8FA3E1D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BAA3F2-2CD2-DACD-02D0-079A6129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79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8AE485-02D2-29B0-78F6-32EC4A8E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57AA67-7F04-F88C-0CDF-9A7494461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B7B625-FCC5-A9C3-3BAA-1796552FB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6E54F2-6323-4132-34B5-A1B817554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F75B81-913F-053A-BB79-66C2DC2B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09BC6F9-661F-7A63-1054-F9D15339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0718C8-37EF-9259-5F7D-1C7DB1033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DAA6013-010D-D049-6D7F-2637085E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875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2433E-FAA1-DAA9-6A6F-086B40DF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AEBD48-4965-B0C3-0CE2-DB4B5A00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5039D0-5DE7-413B-E32B-F695CBF89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0D8E4C-4E42-A19D-FA4C-CB4E1869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20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A999FF-C839-A6AD-B56B-B0239B7A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B0323ED-C112-0940-65DE-2F3290DC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EFD08C-091C-F676-7015-2F8502AE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671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E9009-03E5-3A52-0051-51A67519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64DB76-D1DE-7726-B638-E4ECE68CE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9B0D0D-3029-D098-B4E2-D92DFA6F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84481E-9C77-10E3-FBCE-F7BD611E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F709BC-9179-78E8-118A-47CF4017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471D0B-02E0-0EAF-0DE8-99FCFB34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64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444500" y="1000086"/>
            <a:ext cx="8242300" cy="4654589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1317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A4BFB-CBD5-9E2C-0C9E-2034351B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F9D6AB1-E7D9-98D6-F338-89D0F3322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1F0EE1D-841D-DD8B-8B53-976C52536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4018CE-9368-D5A0-EBF6-1A8059EEC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1877F8-1A73-98E5-A986-04AECF0D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C56F6E-B788-6D55-F08E-16DA3F5C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627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69CBD-D9C5-8D5E-C8E1-86E65EC1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DF9B1A7-8AEC-F283-F57B-635EBC2A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2764D2-537B-E7E1-D535-3EDC0F7BF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AC6759-2534-68AE-1E6C-9B6322A4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1A7E60-8307-07C2-6F33-48739FB4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730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0430F4F-49ED-F3C0-CAB9-00C492845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C4B25E2-88F9-60AA-DD27-43447AF6B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88E0F0-849B-6AC0-324A-8335DA3C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134F57-03D4-6708-3AA7-0AE9E5DB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D33143-82B4-4B53-77D1-5DA4E930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54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1112" y="446088"/>
            <a:ext cx="3609975" cy="430887"/>
          </a:xfrm>
        </p:spPr>
        <p:txBody>
          <a:bodyPr lIns="0" tIns="0" rIns="0" bIns="0" anchor="t" anchorCtr="0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4"/>
          </p:nvPr>
        </p:nvSpPr>
        <p:spPr>
          <a:xfrm>
            <a:off x="444500" y="446088"/>
            <a:ext cx="4203700" cy="520858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5091113" y="876975"/>
            <a:ext cx="3609975" cy="47777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1317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0"/>
          </p:nvPr>
        </p:nvSpPr>
        <p:spPr>
          <a:xfrm>
            <a:off x="444500" y="1000085"/>
            <a:ext cx="8256588" cy="465458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85243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714" y="0"/>
            <a:ext cx="9143999" cy="6206002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4851400" y="2844800"/>
            <a:ext cx="4293313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5"/>
            <a:ext cx="2320925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44500" y="1800000"/>
            <a:ext cx="8242299" cy="615553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806475"/>
            <a:ext cx="1699200" cy="7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00" y="3632034"/>
            <a:ext cx="4053600" cy="32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číslo snímku 4"/>
          <p:cNvSpPr>
            <a:spLocks noGrp="1"/>
          </p:cNvSpPr>
          <p:nvPr userDrawn="1"/>
        </p:nvSpPr>
        <p:spPr>
          <a:xfrm>
            <a:off x="8141197" y="6335867"/>
            <a:ext cx="460893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840746-E84D-450F-9CEF-85632363BC31}" type="slidenum">
              <a:rPr lang="cs-CZ" baseline="0" smtClean="0">
                <a:solidFill>
                  <a:schemeClr val="bg1"/>
                </a:solidFill>
              </a:rPr>
              <a:pPr/>
              <a:t>‹#›</a:t>
            </a:fld>
            <a:endParaRPr lang="cs-CZ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86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1E7CE33-C363-43D7-A136-AC7F5541918E}"/>
              </a:ext>
            </a:extLst>
          </p:cNvPr>
          <p:cNvSpPr/>
          <p:nvPr userDrawn="1"/>
        </p:nvSpPr>
        <p:spPr>
          <a:xfrm>
            <a:off x="0" y="0"/>
            <a:ext cx="9144000" cy="6206067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6DC8DCD-745D-47A4-A9D3-0E7D67731286}"/>
              </a:ext>
            </a:extLst>
          </p:cNvPr>
          <p:cNvSpPr/>
          <p:nvPr userDrawn="1"/>
        </p:nvSpPr>
        <p:spPr>
          <a:xfrm>
            <a:off x="4851400" y="2844800"/>
            <a:ext cx="4292600" cy="4013200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FE1FBD4-2687-4F65-B52F-49D12E1A6B71}"/>
              </a:ext>
            </a:extLst>
          </p:cNvPr>
          <p:cNvSpPr/>
          <p:nvPr userDrawn="1"/>
        </p:nvSpPr>
        <p:spPr>
          <a:xfrm>
            <a:off x="1" y="5655733"/>
            <a:ext cx="2320925" cy="1202267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8FFCCA8-550F-4300-8E90-0A1A580558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5812367"/>
            <a:ext cx="1212850" cy="75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8B790B9-C7E4-450F-824B-7E4AC82C03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2575984"/>
            <a:ext cx="4035425" cy="428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3538" y="475520"/>
            <a:ext cx="8418512" cy="615553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3538" y="1303001"/>
            <a:ext cx="8418512" cy="18000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39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363538" y="1217036"/>
            <a:ext cx="8418512" cy="435826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F8FE4F-A4E5-436F-9E0E-2C7E6CB9F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9505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5D66A-4557-4BE8-9559-888CED2D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13610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8576" y="479023"/>
            <a:ext cx="3673475" cy="430887"/>
          </a:xfrm>
        </p:spPr>
        <p:txBody>
          <a:bodyPr anchor="t"/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4"/>
          </p:nvPr>
        </p:nvSpPr>
        <p:spPr>
          <a:xfrm>
            <a:off x="363538" y="475521"/>
            <a:ext cx="4384675" cy="509978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5108576" y="1062044"/>
            <a:ext cx="3673475" cy="4513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09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99" y="3632033"/>
            <a:ext cx="4053600" cy="322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0"/>
            <a:ext cx="9143999" cy="610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0" rtlCol="0" anchor="ctr"/>
          <a:lstStyle/>
          <a:p>
            <a:pPr algn="ctr"/>
            <a:endParaRPr lang="cs-CZ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44500" y="446088"/>
            <a:ext cx="824229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4500" y="1000086"/>
            <a:ext cx="8242300" cy="4654589"/>
          </a:xfrm>
          <a:prstGeom prst="rect">
            <a:avLst/>
          </a:prstGeom>
        </p:spPr>
        <p:txBody>
          <a:bodyPr vert="horz" lIns="0" tIns="36000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771776" y="6100763"/>
            <a:ext cx="1800224" cy="7572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900" dirty="0">
                <a:solidFill>
                  <a:schemeClr val="bg1"/>
                </a:solidFill>
              </a:rPr>
              <a:t>Sekce digitalizace a inovací</a:t>
            </a:r>
          </a:p>
          <a:p>
            <a:r>
              <a:rPr lang="cs-CZ" sz="900" baseline="0" dirty="0">
                <a:solidFill>
                  <a:schemeClr val="bg1"/>
                </a:solidFill>
              </a:rPr>
              <a:t>Oddělení strategie S3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44500" y="6100763"/>
            <a:ext cx="1876425" cy="75723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cs-CZ" sz="900">
              <a:solidFill>
                <a:schemeClr val="bg1"/>
              </a:solidFill>
            </a:endParaRPr>
          </a:p>
        </p:txBody>
      </p:sp>
      <p:sp>
        <p:nvSpPr>
          <p:cNvPr id="12" name="Zástupný symbol pro číslo snímku 4"/>
          <p:cNvSpPr>
            <a:spLocks noGrp="1"/>
          </p:cNvSpPr>
          <p:nvPr/>
        </p:nvSpPr>
        <p:spPr>
          <a:xfrm>
            <a:off x="8141197" y="6335867"/>
            <a:ext cx="460893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840746-E84D-450F-9CEF-85632363BC31}" type="slidenum">
              <a:rPr lang="cs-CZ" baseline="0" smtClean="0">
                <a:solidFill>
                  <a:schemeClr val="bg1"/>
                </a:solidFill>
              </a:rPr>
              <a:pPr/>
              <a:t>‹#›</a:t>
            </a:fld>
            <a:endParaRPr lang="cs-CZ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4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3" r:id="rId4"/>
    <p:sldLayoutId id="214748365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spcBef>
          <a:spcPct val="20000"/>
        </a:spcBef>
        <a:buFontTx/>
        <a:buBlip>
          <a:blip r:embed="rId8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360363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73150" indent="-352425" algn="l" defTabSz="914400" rtl="0" eaLnBrk="1" latinLnBrk="0" hangingPunct="1">
        <a:spcBef>
          <a:spcPct val="20000"/>
        </a:spcBef>
        <a:buFontTx/>
        <a:buBlip>
          <a:blip r:embed="rId8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435100" indent="-361950" algn="l" defTabSz="914400" rtl="0" eaLnBrk="1" latinLnBrk="0" hangingPunct="1">
        <a:spcBef>
          <a:spcPct val="20000"/>
        </a:spcBef>
        <a:buFontTx/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795463" indent="-360363" algn="l" defTabSz="914400" rtl="0" eaLnBrk="1" latinLnBrk="0" hangingPunct="1">
        <a:spcBef>
          <a:spcPct val="20000"/>
        </a:spcBef>
        <a:buFontTx/>
        <a:buBlip>
          <a:blip r:embed="rId8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CAF620-B02C-45A7-A465-FBBBDEF07B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2575984"/>
            <a:ext cx="4035425" cy="428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447B2A1-70CE-47A1-8B04-9D21BFB23D8B}"/>
              </a:ext>
            </a:extLst>
          </p:cNvPr>
          <p:cNvSpPr/>
          <p:nvPr userDrawn="1"/>
        </p:nvSpPr>
        <p:spPr>
          <a:xfrm>
            <a:off x="0" y="0"/>
            <a:ext cx="9144000" cy="60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28" name="Zástupný symbol pro nadpis 1">
            <a:extLst>
              <a:ext uri="{FF2B5EF4-FFF2-40B4-BE49-F238E27FC236}">
                <a16:creationId xmlns:a16="http://schemas.microsoft.com/office/drawing/2014/main" id="{7CB5D044-6A3B-493C-AD78-13E047AFF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564377"/>
            <a:ext cx="84185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9" name="Zástupný symbol pro text 2">
            <a:extLst>
              <a:ext uri="{FF2B5EF4-FFF2-40B4-BE49-F238E27FC236}">
                <a16:creationId xmlns:a16="http://schemas.microsoft.com/office/drawing/2014/main" id="{2B4319B3-69D7-43D9-857E-4FA30F8B0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210734"/>
            <a:ext cx="8418512" cy="436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TextovéPole 9">
            <a:extLst>
              <a:ext uri="{FF2B5EF4-FFF2-40B4-BE49-F238E27FC236}">
                <a16:creationId xmlns:a16="http://schemas.microsoft.com/office/drawing/2014/main" id="{41535F79-E036-4296-8993-D873776DA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025" y="6047317"/>
            <a:ext cx="2008188" cy="81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00">
                <a:solidFill>
                  <a:schemeClr val="bg1"/>
                </a:solidFill>
              </a:rPr>
              <a:t>Autor prezentace (upravit v  předloze)</a:t>
            </a:r>
          </a:p>
          <a:p>
            <a:pPr eaLnBrk="1" hangingPunct="1">
              <a:defRPr/>
            </a:pPr>
            <a:r>
              <a:rPr lang="cs-CZ" altLang="cs-CZ" sz="900">
                <a:solidFill>
                  <a:schemeClr val="bg1"/>
                </a:solidFill>
              </a:rPr>
              <a:t>funkce autora (upravit v  předloze)</a:t>
            </a:r>
          </a:p>
        </p:txBody>
      </p:sp>
      <p:sp>
        <p:nvSpPr>
          <p:cNvPr id="1031" name="TextovéPole 10">
            <a:extLst>
              <a:ext uri="{FF2B5EF4-FFF2-40B4-BE49-F238E27FC236}">
                <a16:creationId xmlns:a16="http://schemas.microsoft.com/office/drawing/2014/main" id="{78D108AF-9E4A-439D-B2F3-F598B175F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6047317"/>
            <a:ext cx="2012950" cy="81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00">
                <a:solidFill>
                  <a:schemeClr val="bg1"/>
                </a:solidFill>
              </a:rPr>
              <a:t>NADPIS PREZENTACE </a:t>
            </a:r>
            <a:br>
              <a:rPr lang="cs-CZ" altLang="cs-CZ" sz="900">
                <a:solidFill>
                  <a:schemeClr val="bg1"/>
                </a:solidFill>
              </a:rPr>
            </a:br>
            <a:r>
              <a:rPr lang="cs-CZ" altLang="cs-CZ" sz="900">
                <a:solidFill>
                  <a:schemeClr val="bg1"/>
                </a:solidFill>
              </a:rPr>
              <a:t>(upravit v  předloze)</a:t>
            </a:r>
          </a:p>
        </p:txBody>
      </p:sp>
    </p:spTree>
    <p:extLst>
      <p:ext uri="{BB962C8B-B14F-4D97-AF65-F5344CB8AC3E}">
        <p14:creationId xmlns:p14="http://schemas.microsoft.com/office/powerpoint/2010/main" val="233575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360363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73150" indent="-352425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435100" indent="-36195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795463" indent="-360363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F053B0D-DD3D-92A5-37D3-4687B7FA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6539E5-D06D-3F05-9EA0-4AA02D592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B2125B-D33D-4A79-C52D-16845DE6C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2D46B-67FF-41C8-B123-C57C47E580AE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018B2A-1152-D4ED-AA7D-841C521DF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D60904-BA62-B194-DA1F-491A428E8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38F30-9876-4CAB-AFB2-020FB1070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23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is3.cz/monitoring/regionalni-dimenze-ris3" TargetMode="External"/><Relationship Id="rId3" Type="http://schemas.openxmlformats.org/officeDocument/2006/relationships/hyperlink" Target="https://www.ris3.cz/monitoring/vize-ris3" TargetMode="External"/><Relationship Id="rId7" Type="http://schemas.openxmlformats.org/officeDocument/2006/relationships/hyperlink" Target="https://www.ris3.cz/priority/mise-a-spolecenske-vyzvy/obecne-o-misich-v-ris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is3.cz/monitoring/domeny-specializace-ris3" TargetMode="External"/><Relationship Id="rId11" Type="http://schemas.openxmlformats.org/officeDocument/2006/relationships/hyperlink" Target="https://www.ris3.cz/sites/default/files/2023-01/P%C5%99%C3%ADloha%202%20Krajsk%C3%A9%20karty_2.pdf" TargetMode="External"/><Relationship Id="rId5" Type="http://schemas.openxmlformats.org/officeDocument/2006/relationships/hyperlink" Target="https://www.ris3.cz/monitoring/specificke-cile-ris3" TargetMode="External"/><Relationship Id="rId10" Type="http://schemas.openxmlformats.org/officeDocument/2006/relationships/hyperlink" Target="https://www.ris3.cz/sites/default/files/2023-01/P%C5%99%C3%ADloha%201%20Karty%20tematick%C3%BDch%20oblast%C3%AD_5.pdf" TargetMode="External"/><Relationship Id="rId4" Type="http://schemas.openxmlformats.org/officeDocument/2006/relationships/hyperlink" Target="https://www.ris3.cz/monitoring/strategicke-cile-ris3" TargetMode="External"/><Relationship Id="rId9" Type="http://schemas.openxmlformats.org/officeDocument/2006/relationships/hyperlink" Target="https://www.ris3.cz/sites/default/files/2023-01/P%C5%99%C3%ADloha%203%20Indika%CC%81tory%20a%20financova%CC%81ni%CC%81_2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officeapps.live.com/op/view.aspx?src=https%3A%2F%2Fwww.ris3.cz%2Fsites%2Fdefault%2Ffiles%2F2023-01%2FP%25C5%2599%25C3%25ADloha%25203%2520Dataset%25203.1b_0.xlsx&amp;wdOrigin=BROWSELINK" TargetMode="External"/><Relationship Id="rId3" Type="http://schemas.openxmlformats.org/officeDocument/2006/relationships/hyperlink" Target="https://www.ris3.cz/monitoring/strategicke-cile-ris3/financovani-strategickych-cilu-ris3/financovani-strategickych-cilu-ris3-narodni-programy" TargetMode="External"/><Relationship Id="rId7" Type="http://schemas.openxmlformats.org/officeDocument/2006/relationships/hyperlink" Target="https://www.ris3.cz/monitoring/specificke-cile-ris3/vecne-plneni-specifickych-cilu-ris3/vysledky-is-vava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is3.cz/monitoring/specificke-cile-ris3/financovani-specifickych-cilu-ris3/financovani-specifickych-cilu-ris3-narodni-programy" TargetMode="External"/><Relationship Id="rId5" Type="http://schemas.openxmlformats.org/officeDocument/2006/relationships/hyperlink" Target="https://www.ris3.cz/monitoring/indikatory/a10-innovators-eis" TargetMode="External"/><Relationship Id="rId4" Type="http://schemas.openxmlformats.org/officeDocument/2006/relationships/image" Target="../media/image3.wmf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s3.c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www.mpo.cz/" TargetMode="External"/><Relationship Id="rId4" Type="http://schemas.openxmlformats.org/officeDocument/2006/relationships/hyperlink" Target="mailto:bilik@mpo.cz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sf21.mssf.cz/mwclient/logi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hyperlink" Target="https://www.ris3.cz/monitoring/ciselniky-ris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wOI40-Fl5A?feature=oembed" TargetMode="Externa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QAiucaRoOU?feature=oembed" TargetMode="Externa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CDE24092-BCAE-3D2B-4232-C20F89A9F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6387" y="855186"/>
            <a:ext cx="3757613" cy="1446899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162000" tIns="45720" rIns="16200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5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Jméno projektu</a:t>
            </a:r>
            <a:r>
              <a:rPr lang="cs-CZ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cs-CZ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„Systémová podpora implementace a řízení Národní RIS3 strategie 2023+“</a:t>
            </a:r>
          </a:p>
          <a:p>
            <a:pPr>
              <a:lnSpc>
                <a:spcPct val="110000"/>
              </a:lnSpc>
            </a:pPr>
            <a:r>
              <a:rPr lang="cs-CZ" sz="15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Registrační číslo projektu</a:t>
            </a:r>
            <a:r>
              <a:rPr lang="cs-CZ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cs-CZ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CZ.02.01.02/00/22_004/0004699</a:t>
            </a:r>
            <a:endParaRPr lang="cs-CZ" sz="1500" dirty="0"/>
          </a:p>
        </p:txBody>
      </p:sp>
      <p:pic>
        <p:nvPicPr>
          <p:cNvPr id="5" name="Obrázek 4" descr="Obsah obrázku text, Písmo, snímek obrazovky, Elektricky modrá&#10;&#10;Popis byl vytvořen automaticky">
            <a:extLst>
              <a:ext uri="{FF2B5EF4-FFF2-40B4-BE49-F238E27FC236}">
                <a16:creationId xmlns:a16="http://schemas.microsoft.com/office/drawing/2014/main" id="{B49C94D4-3D75-C21C-6669-821F3F48B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8" y="5052271"/>
            <a:ext cx="5799088" cy="827162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0206E2BB-711E-8B2C-577E-1DD4849F2FEA}"/>
              </a:ext>
            </a:extLst>
          </p:cNvPr>
          <p:cNvSpPr txBox="1">
            <a:spLocks/>
          </p:cNvSpPr>
          <p:nvPr/>
        </p:nvSpPr>
        <p:spPr>
          <a:xfrm>
            <a:off x="5920530" y="3630515"/>
            <a:ext cx="2882669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endParaRPr lang="cs-CZ" sz="1425" kern="1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cký objekt 7" descr="Výzkum obrys">
            <a:extLst>
              <a:ext uri="{FF2B5EF4-FFF2-40B4-BE49-F238E27FC236}">
                <a16:creationId xmlns:a16="http://schemas.microsoft.com/office/drawing/2014/main" id="{0A6665DB-1D01-BAD8-9C0F-27A8053B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7399" y="2658261"/>
            <a:ext cx="685800" cy="68580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8689C1BB-7CB8-77DC-A339-F10912B88893}"/>
              </a:ext>
            </a:extLst>
          </p:cNvPr>
          <p:cNvSpPr txBox="1">
            <a:spLocks/>
          </p:cNvSpPr>
          <p:nvPr/>
        </p:nvSpPr>
        <p:spPr>
          <a:xfrm>
            <a:off x="5386387" y="2470438"/>
            <a:ext cx="3757613" cy="991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162000" tIns="34290" rIns="162000" bIns="3429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1500" b="1" kern="1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Klíčová aktivita KA4</a:t>
            </a:r>
          </a:p>
          <a:p>
            <a:pPr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1500" kern="1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Rozvoj kompetencí a mezinárodní spolupráce</a:t>
            </a:r>
          </a:p>
          <a:p>
            <a:pPr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1500" b="1" kern="1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Datum:</a:t>
            </a:r>
            <a:r>
              <a:rPr lang="cs-CZ" sz="1500" kern="1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1. 11. 2023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2E99B5E1-DB5F-C7F5-A5A8-5C51F71252BC}"/>
              </a:ext>
            </a:extLst>
          </p:cNvPr>
          <p:cNvSpPr txBox="1">
            <a:spLocks/>
          </p:cNvSpPr>
          <p:nvPr/>
        </p:nvSpPr>
        <p:spPr>
          <a:xfrm>
            <a:off x="5386387" y="3630516"/>
            <a:ext cx="3757613" cy="1027210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txBody>
          <a:bodyPr vert="horz" lIns="162000" tIns="34290" rIns="162000" bIns="34290" rtlCol="0" anchor="ctr" anchorCtr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3000" kern="1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*Účastí na vzdělávací akci souhlasíte se způsobem zpracování osobních údajů ze vzdělávací akce. Jedná se o osobní údaje typu jméno, příjmení, e-mail a organizace. Zpracování bude použito pro potřeby zajištění prezenční listiny a za účelem doložení podmínek projektu financovaného z OP JAK. Pravidla GDPR jsou také na webu Agentury CzechInvest.</a:t>
            </a:r>
          </a:p>
        </p:txBody>
      </p:sp>
      <p:sp>
        <p:nvSpPr>
          <p:cNvPr id="15" name="Podnadpis 2">
            <a:extLst>
              <a:ext uri="{FF2B5EF4-FFF2-40B4-BE49-F238E27FC236}">
                <a16:creationId xmlns:a16="http://schemas.microsoft.com/office/drawing/2014/main" id="{06A040FC-DF6B-F279-C12D-EFB043F60DBC}"/>
              </a:ext>
            </a:extLst>
          </p:cNvPr>
          <p:cNvSpPr txBox="1">
            <a:spLocks/>
          </p:cNvSpPr>
          <p:nvPr/>
        </p:nvSpPr>
        <p:spPr>
          <a:xfrm>
            <a:off x="1223" y="855185"/>
            <a:ext cx="5225142" cy="38004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62000" tIns="34290" rIns="162000" bIns="3429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4500" kern="1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 strategií</a:t>
            </a:r>
          </a:p>
          <a:p>
            <a:pPr algn="l"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800" kern="1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Základní principy monitoringu</a:t>
            </a:r>
            <a:br>
              <a:rPr lang="pl-PL" sz="2800" kern="1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kern="1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aneb jak na to?</a:t>
            </a:r>
            <a:endParaRPr lang="cs-CZ" sz="2800" kern="100" dirty="0">
              <a:solidFill>
                <a:srgbClr val="FFC000">
                  <a:lumMod val="20000"/>
                  <a:lumOff val="80000"/>
                </a:srgb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685800">
              <a:lnSpc>
                <a:spcPct val="100000"/>
              </a:lnSpc>
              <a:spcBef>
                <a:spcPts val="1200"/>
              </a:spcBef>
              <a:defRPr/>
            </a:pPr>
            <a:r>
              <a:rPr lang="cs-CZ" kern="1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Jan Bilík</a:t>
            </a:r>
          </a:p>
          <a:p>
            <a:pPr algn="l"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kern="1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Ministerstvo průmyslu a obchodu</a:t>
            </a:r>
            <a:endParaRPr lang="cs-CZ" sz="2700" kern="100" dirty="0">
              <a:solidFill>
                <a:srgbClr val="FFC000">
                  <a:lumMod val="20000"/>
                  <a:lumOff val="80000"/>
                </a:srgb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6E86C8-BD10-40D7-97B2-E66D0A426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612450" y="4952246"/>
            <a:ext cx="2114984" cy="9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58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0E70191-B799-47F0-A4D5-76D84D069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783164"/>
              </p:ext>
            </p:extLst>
          </p:nvPr>
        </p:nvGraphicFramePr>
        <p:xfrm>
          <a:off x="7868393" y="1387128"/>
          <a:ext cx="980967" cy="6720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80967">
                  <a:extLst>
                    <a:ext uri="{9D8B030D-6E8A-4147-A177-3AD203B41FA5}">
                      <a16:colId xmlns:a16="http://schemas.microsoft.com/office/drawing/2014/main" val="2828481347"/>
                    </a:ext>
                  </a:extLst>
                </a:gridCol>
              </a:tblGrid>
              <a:tr h="67208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ČSÚ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EURST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EK, WEF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887991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A02D1C2-2382-49BF-A048-44B38A7A3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469738"/>
              </p:ext>
            </p:extLst>
          </p:nvPr>
        </p:nvGraphicFramePr>
        <p:xfrm>
          <a:off x="166581" y="1387128"/>
          <a:ext cx="1483757" cy="46174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83757">
                  <a:extLst>
                    <a:ext uri="{9D8B030D-6E8A-4147-A177-3AD203B41FA5}">
                      <a16:colId xmlns:a16="http://schemas.microsoft.com/office/drawing/2014/main" val="1243540066"/>
                    </a:ext>
                  </a:extLst>
                </a:gridCol>
              </a:tblGrid>
              <a:tr h="695672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2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Vize RIS3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509418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cs-CZ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Strategické cíle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96074"/>
                  </a:ext>
                </a:extLst>
              </a:tr>
              <a:tr h="899823">
                <a:tc>
                  <a:txBody>
                    <a:bodyPr/>
                    <a:lstStyle/>
                    <a:p>
                      <a:pPr algn="ctr"/>
                      <a:r>
                        <a:rPr lang="cs-CZ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Specifické cíle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63961"/>
                  </a:ext>
                </a:extLst>
              </a:tr>
              <a:tr h="438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Výzkumná specializace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domény specializace </a:t>
                      </a: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RIS3 mise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6455698"/>
                  </a:ext>
                </a:extLst>
              </a:tr>
              <a:tr h="1246477">
                <a:tc>
                  <a:txBody>
                    <a:bodyPr/>
                    <a:lstStyle/>
                    <a:p>
                      <a:pPr algn="ctr"/>
                      <a:r>
                        <a:rPr lang="cs-CZ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Regionální dimenze</a:t>
                      </a:r>
                      <a:endParaRPr lang="cs-CZ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256407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CDA6EAF-90E9-49E2-AD74-C21314A19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467739"/>
              </p:ext>
            </p:extLst>
          </p:nvPr>
        </p:nvGraphicFramePr>
        <p:xfrm>
          <a:off x="1740704" y="1387128"/>
          <a:ext cx="2689056" cy="6720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89056">
                  <a:extLst>
                    <a:ext uri="{9D8B030D-6E8A-4147-A177-3AD203B41FA5}">
                      <a16:colId xmlns:a16="http://schemas.microsoft.com/office/drawing/2014/main" val="187830993"/>
                    </a:ext>
                  </a:extLst>
                </a:gridCol>
              </a:tblGrid>
              <a:tr h="672089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znalostní potenciál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technologický potenciál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cs-CZ" sz="1100" dirty="0"/>
                        <a:t>infrastruktura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14322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1E54C898-7DEA-46DF-A1C3-5704165F5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530895"/>
              </p:ext>
            </p:extLst>
          </p:nvPr>
        </p:nvGraphicFramePr>
        <p:xfrm>
          <a:off x="4597778" y="1374664"/>
          <a:ext cx="3125020" cy="6635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5020">
                  <a:extLst>
                    <a:ext uri="{9D8B030D-6E8A-4147-A177-3AD203B41FA5}">
                      <a16:colId xmlns:a16="http://schemas.microsoft.com/office/drawing/2014/main" val="3831089549"/>
                    </a:ext>
                  </a:extLst>
                </a:gridCol>
              </a:tblGrid>
              <a:tr h="663517">
                <a:tc>
                  <a:txBody>
                    <a:bodyPr/>
                    <a:lstStyle/>
                    <a:p>
                      <a:pPr algn="l"/>
                      <a:r>
                        <a:rPr lang="cs-CZ" sz="1100" dirty="0"/>
                        <a:t>DATOVÁ SADA - VIZE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10 </a:t>
                      </a:r>
                      <a:r>
                        <a:rPr lang="cs-CZ" sz="1100" baseline="0" dirty="0"/>
                        <a:t>vybraných kontextových indikátorů (složené, kompozitní)                </a:t>
                      </a:r>
                      <a:r>
                        <a:rPr lang="cs-CZ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PŘÍLOHA 3 RIS3</a:t>
                      </a:r>
                      <a:endParaRPr lang="cs-CZ" sz="11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628120"/>
                  </a:ext>
                </a:extLst>
              </a:tr>
            </a:tbl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90A3636F-7F25-4BE7-BD33-1EE946099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450822"/>
              </p:ext>
            </p:extLst>
          </p:nvPr>
        </p:nvGraphicFramePr>
        <p:xfrm>
          <a:off x="171927" y="903699"/>
          <a:ext cx="1483757" cy="44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757">
                  <a:extLst>
                    <a:ext uri="{9D8B030D-6E8A-4147-A177-3AD203B41FA5}">
                      <a16:colId xmlns:a16="http://schemas.microsoft.com/office/drawing/2014/main" val="58206315"/>
                    </a:ext>
                  </a:extLst>
                </a:gridCol>
              </a:tblGrid>
              <a:tr h="440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cap="all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struktura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0993636"/>
                  </a:ext>
                </a:extLst>
              </a:tr>
            </a:tbl>
          </a:graphicData>
        </a:graphic>
      </p:graphicFrame>
      <p:graphicFrame>
        <p:nvGraphicFramePr>
          <p:cNvPr id="21" name="Tabulka 20">
            <a:extLst>
              <a:ext uri="{FF2B5EF4-FFF2-40B4-BE49-F238E27FC236}">
                <a16:creationId xmlns:a16="http://schemas.microsoft.com/office/drawing/2014/main" id="{00D417EB-F08A-4070-9802-CF7356EB6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23480"/>
              </p:ext>
            </p:extLst>
          </p:nvPr>
        </p:nvGraphicFramePr>
        <p:xfrm>
          <a:off x="1740704" y="914227"/>
          <a:ext cx="2689056" cy="44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056">
                  <a:extLst>
                    <a:ext uri="{9D8B030D-6E8A-4147-A177-3AD203B41FA5}">
                      <a16:colId xmlns:a16="http://schemas.microsoft.com/office/drawing/2014/main" val="58206315"/>
                    </a:ext>
                  </a:extLst>
                </a:gridCol>
              </a:tblGrid>
              <a:tr h="440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cap="all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Entity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0993636"/>
                  </a:ext>
                </a:extLst>
              </a:tr>
            </a:tbl>
          </a:graphicData>
        </a:graphic>
      </p:graphicFrame>
      <p:graphicFrame>
        <p:nvGraphicFramePr>
          <p:cNvPr id="26" name="Tabulka 25">
            <a:extLst>
              <a:ext uri="{FF2B5EF4-FFF2-40B4-BE49-F238E27FC236}">
                <a16:creationId xmlns:a16="http://schemas.microsoft.com/office/drawing/2014/main" id="{CB5429D9-FD1B-4DF8-8FB6-C0AF1CB3C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57134"/>
              </p:ext>
            </p:extLst>
          </p:nvPr>
        </p:nvGraphicFramePr>
        <p:xfrm>
          <a:off x="4552599" y="903699"/>
          <a:ext cx="3177897" cy="44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897">
                  <a:extLst>
                    <a:ext uri="{9D8B030D-6E8A-4147-A177-3AD203B41FA5}">
                      <a16:colId xmlns:a16="http://schemas.microsoft.com/office/drawing/2014/main" val="58206315"/>
                    </a:ext>
                  </a:extLst>
                </a:gridCol>
              </a:tblGrid>
              <a:tr h="440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cap="all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ukazatele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0993636"/>
                  </a:ext>
                </a:extLst>
              </a:tr>
            </a:tbl>
          </a:graphicData>
        </a:graphic>
      </p:graphicFrame>
      <p:graphicFrame>
        <p:nvGraphicFramePr>
          <p:cNvPr id="27" name="Tabulka 26">
            <a:extLst>
              <a:ext uri="{FF2B5EF4-FFF2-40B4-BE49-F238E27FC236}">
                <a16:creationId xmlns:a16="http://schemas.microsoft.com/office/drawing/2014/main" id="{F7106AC0-29AD-4C63-9767-A136C364F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040937"/>
              </p:ext>
            </p:extLst>
          </p:nvPr>
        </p:nvGraphicFramePr>
        <p:xfrm>
          <a:off x="7851074" y="916326"/>
          <a:ext cx="1015604" cy="463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604">
                  <a:extLst>
                    <a:ext uri="{9D8B030D-6E8A-4147-A177-3AD203B41FA5}">
                      <a16:colId xmlns:a16="http://schemas.microsoft.com/office/drawing/2014/main" val="58206315"/>
                    </a:ext>
                  </a:extLst>
                </a:gridCol>
              </a:tblGrid>
              <a:tr h="4631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cap="all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ZDROJE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0993636"/>
                  </a:ext>
                </a:extLst>
              </a:tr>
            </a:tbl>
          </a:graphicData>
        </a:graphic>
      </p:graphicFrame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505507B4-3909-4821-B634-32B19E6EF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895229"/>
              </p:ext>
            </p:extLst>
          </p:nvPr>
        </p:nvGraphicFramePr>
        <p:xfrm>
          <a:off x="1740705" y="2091806"/>
          <a:ext cx="7112232" cy="39051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15917">
                  <a:extLst>
                    <a:ext uri="{9D8B030D-6E8A-4147-A177-3AD203B41FA5}">
                      <a16:colId xmlns:a16="http://schemas.microsoft.com/office/drawing/2014/main" val="315437873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298647960"/>
                    </a:ext>
                  </a:extLst>
                </a:gridCol>
                <a:gridCol w="3086073">
                  <a:extLst>
                    <a:ext uri="{9D8B030D-6E8A-4147-A177-3AD203B41FA5}">
                      <a16:colId xmlns:a16="http://schemas.microsoft.com/office/drawing/2014/main" val="631457500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872244262"/>
                    </a:ext>
                  </a:extLst>
                </a:gridCol>
                <a:gridCol w="985122">
                  <a:extLst>
                    <a:ext uri="{9D8B030D-6E8A-4147-A177-3AD203B41FA5}">
                      <a16:colId xmlns:a16="http://schemas.microsoft.com/office/drawing/2014/main" val="3826173175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VaVaI – podniky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VaV – výzkumné organizace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Lidé pro VaVaI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Vyspělé technologie - digitalizace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DATOVÁ SADA – STRATEGICKÉ CÍLE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 vybraných kontextových indikátorů (složené, kompozitní)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PROJEKTOVÉ SADY – finanční zdroje; programy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PŘÍLOHA 3 RIS3</a:t>
                      </a:r>
                      <a:endParaRPr lang="cs-CZ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cs-CZ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ČSÚ, EK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EURST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MS2021+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 VaVaI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cs-CZ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890387"/>
                  </a:ext>
                </a:extLst>
              </a:tr>
              <a:tr h="8977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Podniky: VaVaI, nové firmy; infrastruktura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VO: kvalita VaV; infrastruktura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Lidé: vzdělávání; dovednosti; motivace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Digitalizace: podnikání; veřejná sféra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PROJEKTOVÉ SADY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finanční zdroje; programy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věcné (projektové) indikátory (výstupy, výsledky)</a:t>
                      </a:r>
                    </a:p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PŘÍLOHA 3 RIS3</a:t>
                      </a:r>
                      <a:endParaRPr lang="cs-CZ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MS2021+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VaVaI</a:t>
                      </a:r>
                    </a:p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411454"/>
                  </a:ext>
                </a:extLst>
              </a:tr>
              <a:tr h="8342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domény specializace / RIS3 mise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Technologie, SHUV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výzkumná témata VaVaI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 rtl="0" eaLnBrk="1" latinLnBrk="0" hangingPunct="1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PROJEKTOVÉ SADY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finanční zdroje; programy; obory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Příjemci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PŘÍLOHA 1 RIS3</a:t>
                      </a:r>
                      <a:endParaRPr lang="cs-CZ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MS2021+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VaVaI</a:t>
                      </a:r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145996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cíle KRIS3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krajské domény specializace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výzkumná témata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financování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Karty krajských RIS3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strukturovaná </a:t>
                      </a:r>
                      <a:r>
                        <a:rPr lang="cs-CZ" sz="1100" kern="1200" cap="all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finaNční tabulka</a:t>
                      </a:r>
                      <a:endParaRPr lang="cs-CZ" sz="1100" cap="all" baseline="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vybrané indikátory z DATOVÝCH  SAD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agregovaná data INKA (TA ČR); mapové vrstvy (CI)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100" dirty="0"/>
                        <a:t>vybraná data z PROJEKTOVÝCH SAD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11"/>
                        </a:rPr>
                        <a:t>PŘÍLOHA 2 RIS3</a:t>
                      </a:r>
                      <a:endParaRPr lang="cs-CZ" sz="11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karty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MS2021+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VaVaI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ČSÚ, EURST</a:t>
                      </a:r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273700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80F70242-B157-4A1F-B5A0-4CAB8E4767DE}"/>
              </a:ext>
            </a:extLst>
          </p:cNvPr>
          <p:cNvSpPr txBox="1">
            <a:spLocks/>
          </p:cNvSpPr>
          <p:nvPr/>
        </p:nvSpPr>
        <p:spPr>
          <a:xfrm>
            <a:off x="326618" y="293039"/>
            <a:ext cx="8542321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b="1" dirty="0"/>
              <a:t>Koncept monitoringu RIS3 strategie</a:t>
            </a:r>
          </a:p>
        </p:txBody>
      </p:sp>
    </p:spTree>
    <p:extLst>
      <p:ext uri="{BB962C8B-B14F-4D97-AF65-F5344CB8AC3E}">
        <p14:creationId xmlns:p14="http://schemas.microsoft.com/office/powerpoint/2010/main" val="269588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96" y="224066"/>
            <a:ext cx="8260169" cy="49673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cs-CZ" sz="2400" b="1" dirty="0"/>
              <a:t>Monitoring RIS3 – ukázka z výstupů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E643ED8-297B-47EB-9CF3-53B576BB78B3}"/>
              </a:ext>
            </a:extLst>
          </p:cNvPr>
          <p:cNvSpPr txBox="1"/>
          <p:nvPr/>
        </p:nvSpPr>
        <p:spPr>
          <a:xfrm>
            <a:off x="257174" y="1104900"/>
            <a:ext cx="8629651" cy="365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7562" lvl="2">
              <a:lnSpc>
                <a:spcPct val="150000"/>
              </a:lnSpc>
              <a:spcBef>
                <a:spcPct val="20000"/>
              </a:spcBef>
            </a:pPr>
            <a:r>
              <a:rPr lang="cs-CZ" sz="2000" b="1" dirty="0">
                <a:solidFill>
                  <a:schemeClr val="accent4"/>
                </a:solidFill>
              </a:rPr>
              <a:t>Strategické cíle</a:t>
            </a:r>
            <a:r>
              <a:rPr lang="cs-CZ" sz="2000" dirty="0">
                <a:solidFill>
                  <a:schemeClr val="accent4"/>
                </a:solidFill>
              </a:rPr>
              <a:t>:</a:t>
            </a:r>
            <a:endParaRPr lang="cs-CZ" sz="2000" dirty="0">
              <a:solidFill>
                <a:schemeClr val="accent4"/>
              </a:solidFill>
              <a:hlinkClick r:id="rId3"/>
            </a:endParaRPr>
          </a:p>
          <a:p>
            <a:pPr marL="1177925" lvl="2" indent="-360363">
              <a:lnSpc>
                <a:spcPct val="150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cs-CZ" dirty="0">
                <a:solidFill>
                  <a:schemeClr val="accent4"/>
                </a:solidFill>
                <a:hlinkClick r:id="rId3"/>
              </a:rPr>
              <a:t>Financování strategických cílů RIS3 (národní programy)</a:t>
            </a:r>
            <a:endParaRPr lang="cs-CZ" dirty="0">
              <a:solidFill>
                <a:schemeClr val="accent4"/>
              </a:solidFill>
            </a:endParaRPr>
          </a:p>
          <a:p>
            <a:pPr marL="1177925" lvl="2" indent="-360363">
              <a:spcBef>
                <a:spcPct val="20000"/>
              </a:spcBef>
              <a:buBlip>
                <a:blip r:embed="rId4"/>
              </a:buBlip>
            </a:pPr>
            <a:r>
              <a:rPr lang="cs-CZ" dirty="0">
                <a:solidFill>
                  <a:schemeClr val="accent4"/>
                </a:solidFill>
              </a:rPr>
              <a:t>Věcné dopady strategického cíle A:</a:t>
            </a:r>
          </a:p>
          <a:p>
            <a:pPr marL="1635125" lvl="3" indent="-360363">
              <a:spcBef>
                <a:spcPct val="20000"/>
              </a:spcBef>
              <a:buBlip>
                <a:blip r:embed="rId4"/>
              </a:buBlip>
            </a:pPr>
            <a:r>
              <a:rPr lang="cs-CZ" sz="1600" dirty="0">
                <a:solidFill>
                  <a:schemeClr val="accent4"/>
                </a:solidFill>
                <a:hlinkClick r:id="rId5"/>
              </a:rPr>
              <a:t>A10 </a:t>
            </a:r>
            <a:r>
              <a:rPr lang="cs-CZ" sz="1600" dirty="0" err="1">
                <a:solidFill>
                  <a:schemeClr val="accent4"/>
                </a:solidFill>
                <a:hlinkClick r:id="rId5"/>
              </a:rPr>
              <a:t>Innovators</a:t>
            </a:r>
            <a:r>
              <a:rPr lang="cs-CZ" sz="1600" dirty="0">
                <a:solidFill>
                  <a:schemeClr val="accent4"/>
                </a:solidFill>
                <a:hlinkClick r:id="rId5"/>
              </a:rPr>
              <a:t> (EIS)</a:t>
            </a:r>
            <a:endParaRPr lang="cs-CZ" sz="1600" b="1" dirty="0">
              <a:solidFill>
                <a:schemeClr val="accent4"/>
              </a:solidFill>
            </a:endParaRPr>
          </a:p>
          <a:p>
            <a:pPr marL="817562" lvl="2">
              <a:lnSpc>
                <a:spcPct val="150000"/>
              </a:lnSpc>
              <a:spcBef>
                <a:spcPts val="600"/>
              </a:spcBef>
            </a:pPr>
            <a:r>
              <a:rPr lang="cs-CZ" sz="2000" b="1" dirty="0">
                <a:solidFill>
                  <a:schemeClr val="accent4"/>
                </a:solidFill>
              </a:rPr>
              <a:t>Specifické cíle:</a:t>
            </a:r>
            <a:endParaRPr lang="cs-CZ" sz="2000" b="1" dirty="0">
              <a:solidFill>
                <a:schemeClr val="accent4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177925" lvl="2" indent="-360363">
              <a:lnSpc>
                <a:spcPct val="150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cs-CZ" dirty="0">
                <a:solidFill>
                  <a:schemeClr val="accent4"/>
                </a:solidFill>
                <a:hlinkClick r:id="rId6"/>
              </a:rPr>
              <a:t>Financování specifických cílů RIS3 (národní programy)</a:t>
            </a:r>
            <a:endParaRPr lang="cs-CZ" dirty="0">
              <a:solidFill>
                <a:schemeClr val="accent4"/>
              </a:solidFill>
            </a:endParaRPr>
          </a:p>
          <a:p>
            <a:pPr marL="1177925" lvl="2" indent="-360363">
              <a:spcBef>
                <a:spcPct val="20000"/>
              </a:spcBef>
              <a:buBlip>
                <a:blip r:embed="rId4"/>
              </a:buBlip>
            </a:pPr>
            <a:r>
              <a:rPr lang="cs-CZ" dirty="0">
                <a:solidFill>
                  <a:schemeClr val="accent4"/>
                </a:solidFill>
              </a:rPr>
              <a:t>Věcné plnění specifických cílů:</a:t>
            </a:r>
          </a:p>
          <a:p>
            <a:pPr marL="1635125" lvl="3" indent="-360363">
              <a:spcBef>
                <a:spcPct val="20000"/>
              </a:spcBef>
              <a:buBlip>
                <a:blip r:embed="rId4"/>
              </a:buBlip>
            </a:pPr>
            <a:r>
              <a:rPr lang="cs-CZ" sz="1600" dirty="0">
                <a:solidFill>
                  <a:schemeClr val="accent4"/>
                </a:solidFill>
                <a:hlinkClick r:id="rId7"/>
              </a:rPr>
              <a:t>Výsledky IS </a:t>
            </a:r>
            <a:r>
              <a:rPr lang="cs-CZ" sz="1600" dirty="0" err="1">
                <a:solidFill>
                  <a:schemeClr val="accent4"/>
                </a:solidFill>
                <a:hlinkClick r:id="rId7"/>
              </a:rPr>
              <a:t>VaVaI</a:t>
            </a:r>
            <a:endParaRPr lang="cs-CZ" sz="1600" dirty="0">
              <a:solidFill>
                <a:schemeClr val="accent4"/>
              </a:solidFill>
            </a:endParaRPr>
          </a:p>
          <a:p>
            <a:pPr marL="1635125" lvl="3" indent="-360363">
              <a:spcBef>
                <a:spcPct val="20000"/>
              </a:spcBef>
              <a:buBlip>
                <a:blip r:embed="rId4"/>
              </a:buBlip>
            </a:pPr>
            <a:r>
              <a:rPr lang="cs-CZ" sz="1600" dirty="0">
                <a:solidFill>
                  <a:schemeClr val="accent4"/>
                </a:solidFill>
                <a:hlinkClick r:id="rId8"/>
              </a:rPr>
              <a:t>Projektové indikátory</a:t>
            </a:r>
            <a:endParaRPr lang="cs-CZ" sz="2000" dirty="0">
              <a:solidFill>
                <a:schemeClr val="accent4"/>
              </a:solidFill>
            </a:endParaRPr>
          </a:p>
        </p:txBody>
      </p:sp>
      <p:pic>
        <p:nvPicPr>
          <p:cNvPr id="8" name="Picture 2" descr="GIF pro prezentace Powerpoint - 100 animovaných obrázky – USAGIF.com">
            <a:extLst>
              <a:ext uri="{FF2B5EF4-FFF2-40B4-BE49-F238E27FC236}">
                <a16:creationId xmlns:a16="http://schemas.microsoft.com/office/drawing/2014/main" id="{13364FB1-6708-4F29-86C1-2C7E4E8CE1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4248150"/>
            <a:ext cx="17716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0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0850" y="496888"/>
            <a:ext cx="8242300" cy="61555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b="1" dirty="0"/>
              <a:t>Děkuji za pozornost!</a:t>
            </a:r>
            <a:endParaRPr lang="cs-CZ" sz="360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5069D88-17DB-4112-A601-D26EC74AB204}"/>
              </a:ext>
            </a:extLst>
          </p:cNvPr>
          <p:cNvSpPr txBox="1">
            <a:spLocks/>
          </p:cNvSpPr>
          <p:nvPr/>
        </p:nvSpPr>
        <p:spPr>
          <a:xfrm>
            <a:off x="450850" y="1726248"/>
            <a:ext cx="4472408" cy="255454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cs-CZ" sz="1600" u="sng" dirty="0"/>
              <a:t>Kontaktní údaje</a:t>
            </a:r>
            <a:r>
              <a:rPr lang="cs-CZ" sz="1600" dirty="0"/>
              <a:t>:</a:t>
            </a:r>
          </a:p>
          <a:p>
            <a:pPr>
              <a:spcBef>
                <a:spcPts val="1200"/>
              </a:spcBef>
            </a:pPr>
            <a:r>
              <a:rPr lang="cs-CZ" sz="1400" b="1" dirty="0"/>
              <a:t>Mgr. Jan Bilík</a:t>
            </a:r>
            <a:br>
              <a:rPr lang="cs-CZ" sz="1400" dirty="0"/>
            </a:br>
            <a:r>
              <a:rPr lang="cs-CZ" sz="1400" dirty="0"/>
              <a:t>Vrchní ministerský rada</a:t>
            </a:r>
          </a:p>
          <a:p>
            <a:r>
              <a:rPr lang="cs-CZ" sz="1400" dirty="0"/>
              <a:t>Hlavní analytik RIS3 strategie</a:t>
            </a:r>
          </a:p>
          <a:p>
            <a:r>
              <a:rPr lang="cs-CZ" sz="1400" u="sng" dirty="0">
                <a:hlinkClick r:id="rId3"/>
              </a:rPr>
              <a:t>www.ris3.cz</a:t>
            </a:r>
            <a:endParaRPr lang="cs-CZ" sz="1400" dirty="0"/>
          </a:p>
          <a:p>
            <a:r>
              <a:rPr lang="cs-CZ" sz="1400" dirty="0"/>
              <a:t>Odbor digitální ekonomiky a chytré specializace </a:t>
            </a:r>
          </a:p>
          <a:p>
            <a:r>
              <a:rPr lang="cs-CZ" sz="1400" dirty="0"/>
              <a:t>T +420 224 852 526</a:t>
            </a:r>
          </a:p>
          <a:p>
            <a:r>
              <a:rPr lang="cs-CZ" sz="1400" dirty="0"/>
              <a:t>M +420 724 385 098</a:t>
            </a:r>
            <a:br>
              <a:rPr lang="cs-CZ" sz="1400" dirty="0"/>
            </a:br>
            <a:r>
              <a:rPr lang="cs-CZ" sz="1400" u="sng" dirty="0">
                <a:hlinkClick r:id="rId4"/>
              </a:rPr>
              <a:t>bilik@mpo.cz</a:t>
            </a:r>
            <a:endParaRPr lang="cs-CZ" sz="1400" dirty="0"/>
          </a:p>
          <a:p>
            <a:r>
              <a:rPr lang="cs-CZ" sz="1400" dirty="0"/>
              <a:t>Na Františku 32, 115 00 Praha 1</a:t>
            </a:r>
          </a:p>
          <a:p>
            <a:r>
              <a:rPr lang="cs-CZ" sz="1400" u="sng" dirty="0">
                <a:hlinkClick r:id="rId5"/>
              </a:rPr>
              <a:t>www.mpo.cz</a:t>
            </a:r>
            <a:endParaRPr lang="cs-CZ" sz="1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4DACAD-317C-4B0A-8B07-5F18834ABF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118" t="27737" r="4509" b="27096"/>
          <a:stretch/>
        </p:blipFill>
        <p:spPr>
          <a:xfrm>
            <a:off x="373912" y="4443353"/>
            <a:ext cx="1346937" cy="3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CCE00B3-FBC1-46FF-8883-22BE52FC2E2C}"/>
              </a:ext>
            </a:extLst>
          </p:cNvPr>
          <p:cNvSpPr/>
          <p:nvPr/>
        </p:nvSpPr>
        <p:spPr>
          <a:xfrm>
            <a:off x="970280" y="408887"/>
            <a:ext cx="7203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cs-CZ" sz="2400" b="1" dirty="0">
                <a:solidFill>
                  <a:schemeClr val="accent4"/>
                </a:solidFill>
              </a:rPr>
              <a:t>DOTAZY:</a:t>
            </a:r>
          </a:p>
        </p:txBody>
      </p:sp>
      <p:pic>
        <p:nvPicPr>
          <p:cNvPr id="7172" name="Picture 4" descr="GIF pro prezentace Powerpoint - 100 animovaných obrázky – USAGIF.com">
            <a:extLst>
              <a:ext uri="{FF2B5EF4-FFF2-40B4-BE49-F238E27FC236}">
                <a16:creationId xmlns:a16="http://schemas.microsoft.com/office/drawing/2014/main" id="{27BDC303-1FFE-4EAE-837B-EC66E78B2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68" y="1924483"/>
            <a:ext cx="4018664" cy="352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03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CCE00B3-FBC1-46FF-8883-22BE52FC2E2C}"/>
              </a:ext>
            </a:extLst>
          </p:cNvPr>
          <p:cNvSpPr/>
          <p:nvPr/>
        </p:nvSpPr>
        <p:spPr>
          <a:xfrm>
            <a:off x="970280" y="408887"/>
            <a:ext cx="7203440" cy="371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cs-CZ" sz="2400" b="1" dirty="0">
                <a:solidFill>
                  <a:schemeClr val="accent4"/>
                </a:solidFill>
              </a:rPr>
              <a:t>OBSAH: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Struktura RIS3 portálu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Tvorba strategií</a:t>
            </a:r>
          </a:p>
          <a:p>
            <a:pPr marL="1177925" lvl="2" indent="-360363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</a:rPr>
              <a:t>Základní principy stěžejní pro monitoring</a:t>
            </a:r>
          </a:p>
          <a:p>
            <a:pPr marL="1177925" lvl="2" indent="-360363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</a:rPr>
              <a:t>Implementace strategií </a:t>
            </a:r>
          </a:p>
          <a:p>
            <a:pPr marL="720725" lvl="1" indent="-360363"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chemeClr val="accent4"/>
                </a:solidFill>
              </a:rPr>
              <a:t>Monitoring</a:t>
            </a:r>
          </a:p>
          <a:p>
            <a:pPr marL="1177925" lvl="2" indent="-360363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</a:rPr>
              <a:t>Základní principy</a:t>
            </a:r>
          </a:p>
          <a:p>
            <a:pPr marL="1177925" lvl="2" indent="-360363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</a:rPr>
              <a:t>Dopady, výstupy, výsledky</a:t>
            </a:r>
          </a:p>
          <a:p>
            <a:pPr marL="1177925" lvl="2" indent="-360363">
              <a:spcBef>
                <a:spcPct val="20000"/>
              </a:spcBef>
              <a:buBlip>
                <a:blip r:embed="rId3"/>
              </a:buBlip>
            </a:pPr>
            <a:r>
              <a:rPr lang="cs-CZ" dirty="0">
                <a:solidFill>
                  <a:schemeClr val="accent4"/>
                </a:solidFill>
              </a:rPr>
              <a:t>Koncept monitoringu RIS3</a:t>
            </a:r>
          </a:p>
          <a:p>
            <a:pPr marL="360362" lvl="1">
              <a:spcBef>
                <a:spcPct val="20000"/>
              </a:spcBef>
            </a:pPr>
            <a:endParaRPr lang="cs-CZ" i="1" dirty="0">
              <a:solidFill>
                <a:srgbClr val="004B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006BB89-1E77-4DE6-B4A1-68D3AB0F4861}"/>
              </a:ext>
            </a:extLst>
          </p:cNvPr>
          <p:cNvSpPr txBox="1"/>
          <p:nvPr/>
        </p:nvSpPr>
        <p:spPr>
          <a:xfrm>
            <a:off x="-14019" y="4656535"/>
            <a:ext cx="754278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2" lvl="1">
              <a:spcBef>
                <a:spcPct val="20000"/>
              </a:spcBef>
            </a:pPr>
            <a:r>
              <a:rPr lang="cs-CZ" sz="1600" i="1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Poznámky</a:t>
            </a:r>
            <a:r>
              <a:rPr lang="cs-CZ" sz="16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	Prezentace bude trvat cca 35 minut.</a:t>
            </a:r>
          </a:p>
          <a:p>
            <a:pPr marL="360362" lvl="1">
              <a:spcBef>
                <a:spcPct val="20000"/>
              </a:spcBef>
            </a:pPr>
            <a:r>
              <a:rPr lang="cs-CZ" sz="16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Po prezentaci mohou následovat dotazy  - cca 10 minut.</a:t>
            </a:r>
          </a:p>
          <a:p>
            <a:pPr marL="360362" lvl="1">
              <a:spcBef>
                <a:spcPct val="20000"/>
              </a:spcBef>
            </a:pPr>
            <a:r>
              <a:rPr lang="cs-CZ" sz="16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PREZENTACE bude posluchačům k dispozici.  </a:t>
            </a:r>
            <a:endParaRPr lang="cs-CZ" sz="1600" dirty="0"/>
          </a:p>
        </p:txBody>
      </p:sp>
      <p:pic>
        <p:nvPicPr>
          <p:cNvPr id="1028" name="Picture 4" descr="GIF pro prezentace Powerpoint - 100 animovaných obrázky – USAGIF.com">
            <a:extLst>
              <a:ext uri="{FF2B5EF4-FFF2-40B4-BE49-F238E27FC236}">
                <a16:creationId xmlns:a16="http://schemas.microsoft.com/office/drawing/2014/main" id="{95D99626-AF58-4EEC-BAD1-8AB88B36A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19" y="2693692"/>
            <a:ext cx="1962843" cy="19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8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0zibcRUpM2oQzSTKvUc3PWXNPHMM7VdIT5G3t1lQ5Shk29DZPxkDUu4Lg7PvVOtJai9kzPT844u4I2zBIIRPFxyKgFG387ZDBFDh2U9BNWgxTQscPNXoklPkGzmAvQim7gEK8GQ">
            <a:extLst>
              <a:ext uri="{FF2B5EF4-FFF2-40B4-BE49-F238E27FC236}">
                <a16:creationId xmlns:a16="http://schemas.microsoft.com/office/drawing/2014/main" id="{07727956-35F1-477D-807F-D69D19972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49"/>
          <a:stretch/>
        </p:blipFill>
        <p:spPr bwMode="auto">
          <a:xfrm>
            <a:off x="2903114" y="2147304"/>
            <a:ext cx="3298926" cy="15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D4FF3BE-2434-4FD2-AEAF-61BE594FE778}"/>
              </a:ext>
            </a:extLst>
          </p:cNvPr>
          <p:cNvSpPr txBox="1"/>
          <p:nvPr/>
        </p:nvSpPr>
        <p:spPr>
          <a:xfrm>
            <a:off x="2972503" y="5045473"/>
            <a:ext cx="3250550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n>
                  <a:solidFill>
                    <a:srgbClr val="004B8D"/>
                  </a:solidFill>
                </a:ln>
                <a:solidFill>
                  <a:prstClr val="black"/>
                </a:solidFill>
                <a:latin typeface="Calibri"/>
              </a:rPr>
              <a:t>interakce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50FF19E-AA57-43BB-9D76-166F041739EE}"/>
              </a:ext>
            </a:extLst>
          </p:cNvPr>
          <p:cNvSpPr txBox="1"/>
          <p:nvPr/>
        </p:nvSpPr>
        <p:spPr>
          <a:xfrm rot="16200000">
            <a:off x="3057859" y="4149662"/>
            <a:ext cx="821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solidFill>
                  <a:prstClr val="black"/>
                </a:solidFill>
                <a:latin typeface="Calibri"/>
              </a:rPr>
              <a:t>veřejnost</a:t>
            </a:r>
            <a:endParaRPr lang="cs-CZ" sz="105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D3ED3BD-E616-469B-AB81-4E01A4592E32}"/>
              </a:ext>
            </a:extLst>
          </p:cNvPr>
          <p:cNvSpPr txBox="1"/>
          <p:nvPr/>
        </p:nvSpPr>
        <p:spPr>
          <a:xfrm rot="16200000">
            <a:off x="3790109" y="4149662"/>
            <a:ext cx="101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solidFill>
                  <a:prstClr val="black"/>
                </a:solidFill>
                <a:latin typeface="Calibri"/>
              </a:rPr>
              <a:t>RIS3 týmy</a:t>
            </a:r>
          </a:p>
        </p:txBody>
      </p:sp>
      <p:sp>
        <p:nvSpPr>
          <p:cNvPr id="11" name="Šipka: obousměrná svislá 10">
            <a:extLst>
              <a:ext uri="{FF2B5EF4-FFF2-40B4-BE49-F238E27FC236}">
                <a16:creationId xmlns:a16="http://schemas.microsoft.com/office/drawing/2014/main" id="{C490E219-5874-4BC9-AF47-4A772A556D03}"/>
              </a:ext>
            </a:extLst>
          </p:cNvPr>
          <p:cNvSpPr/>
          <p:nvPr/>
        </p:nvSpPr>
        <p:spPr>
          <a:xfrm>
            <a:off x="3094821" y="3806761"/>
            <a:ext cx="199297" cy="10144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Šipka: obousměrná svislá 22">
            <a:extLst>
              <a:ext uri="{FF2B5EF4-FFF2-40B4-BE49-F238E27FC236}">
                <a16:creationId xmlns:a16="http://schemas.microsoft.com/office/drawing/2014/main" id="{0F881A5F-28DB-4531-A422-DCD89268B47F}"/>
              </a:ext>
            </a:extLst>
          </p:cNvPr>
          <p:cNvSpPr/>
          <p:nvPr/>
        </p:nvSpPr>
        <p:spPr>
          <a:xfrm>
            <a:off x="3915392" y="3806761"/>
            <a:ext cx="167733" cy="10144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Šipka: obousměrná svislá 23">
            <a:extLst>
              <a:ext uri="{FF2B5EF4-FFF2-40B4-BE49-F238E27FC236}">
                <a16:creationId xmlns:a16="http://schemas.microsoft.com/office/drawing/2014/main" id="{E0234F3B-CDE2-4724-B317-CCC4D71FC9F2}"/>
              </a:ext>
            </a:extLst>
          </p:cNvPr>
          <p:cNvSpPr/>
          <p:nvPr/>
        </p:nvSpPr>
        <p:spPr>
          <a:xfrm>
            <a:off x="4743949" y="3806761"/>
            <a:ext cx="172941" cy="10144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Šipka: obousměrná svislá 24">
            <a:extLst>
              <a:ext uri="{FF2B5EF4-FFF2-40B4-BE49-F238E27FC236}">
                <a16:creationId xmlns:a16="http://schemas.microsoft.com/office/drawing/2014/main" id="{B41D43E9-73EA-4456-9262-1961838E5739}"/>
              </a:ext>
            </a:extLst>
          </p:cNvPr>
          <p:cNvSpPr/>
          <p:nvPr/>
        </p:nvSpPr>
        <p:spPr>
          <a:xfrm>
            <a:off x="5499821" y="3806761"/>
            <a:ext cx="172941" cy="10144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09477BE7-F699-4160-9F67-7A25FE37C14B}"/>
              </a:ext>
            </a:extLst>
          </p:cNvPr>
          <p:cNvSpPr txBox="1"/>
          <p:nvPr/>
        </p:nvSpPr>
        <p:spPr>
          <a:xfrm rot="16200000">
            <a:off x="4809993" y="4175473"/>
            <a:ext cx="69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solidFill>
                  <a:prstClr val="black"/>
                </a:solidFill>
                <a:latin typeface="Calibri"/>
              </a:rPr>
              <a:t>data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9B2EAEFF-D3A4-48B7-9371-ED960F930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448390"/>
              </p:ext>
            </p:extLst>
          </p:nvPr>
        </p:nvGraphicFramePr>
        <p:xfrm>
          <a:off x="4572000" y="1829702"/>
          <a:ext cx="4078224" cy="1953116"/>
        </p:xfrm>
        <a:graphic>
          <a:graphicData uri="http://schemas.openxmlformats.org/drawingml/2006/table">
            <a:tbl>
              <a:tblPr firstRow="1" bandRow="1">
                <a:noFill/>
                <a:tableStyleId>{5940675A-B579-460E-94D1-54222C63F5DA}</a:tableStyleId>
              </a:tblPr>
              <a:tblGrid>
                <a:gridCol w="1802425">
                  <a:extLst>
                    <a:ext uri="{9D8B030D-6E8A-4147-A177-3AD203B41FA5}">
                      <a16:colId xmlns:a16="http://schemas.microsoft.com/office/drawing/2014/main" val="1484428364"/>
                    </a:ext>
                  </a:extLst>
                </a:gridCol>
                <a:gridCol w="2275799">
                  <a:extLst>
                    <a:ext uri="{9D8B030D-6E8A-4147-A177-3AD203B41FA5}">
                      <a16:colId xmlns:a16="http://schemas.microsoft.com/office/drawing/2014/main" val="2237628758"/>
                    </a:ext>
                  </a:extLst>
                </a:gridCol>
              </a:tblGrid>
              <a:tr h="1953116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prstClr val="black"/>
                          </a:solidFill>
                          <a:latin typeface="+mn-lt"/>
                        </a:rPr>
                        <a:t>Datový sklad</a:t>
                      </a:r>
                    </a:p>
                    <a:p>
                      <a:pPr algn="ctr"/>
                      <a:endParaRPr lang="cs-CZ" sz="1200" dirty="0"/>
                    </a:p>
                    <a:p>
                      <a:pPr marL="171450" indent="-171450" algn="ctr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sz="1200" dirty="0"/>
                        <a:t>některá data jsou fyzicky v datovém skladu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cs-CZ" sz="1200" dirty="0"/>
                        <a:t>některá data jsou stahována přes API rozhraní</a:t>
                      </a:r>
                    </a:p>
                    <a:p>
                      <a:pPr marL="171450" indent="-171450" algn="ctr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sz="1200" dirty="0"/>
                        <a:t>některá data jsou přes iframe pouze zobrazená na RIS3 portálu</a:t>
                      </a:r>
                      <a:endParaRPr lang="cs-CZ" sz="1400" dirty="0"/>
                    </a:p>
                  </a:txBody>
                  <a:tcPr marL="68580" marR="68580" marT="34290" marB="34290" anchor="ctr"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520466"/>
                  </a:ext>
                </a:extLst>
              </a:tr>
            </a:tbl>
          </a:graphicData>
        </a:graphic>
      </p:graphicFrame>
      <p:sp>
        <p:nvSpPr>
          <p:cNvPr id="29" name="TextovéPole 28">
            <a:extLst>
              <a:ext uri="{FF2B5EF4-FFF2-40B4-BE49-F238E27FC236}">
                <a16:creationId xmlns:a16="http://schemas.microsoft.com/office/drawing/2014/main" id="{B52F6697-D886-42F8-B0BB-A4C1C51C37D2}"/>
              </a:ext>
            </a:extLst>
          </p:cNvPr>
          <p:cNvSpPr txBox="1"/>
          <p:nvPr/>
        </p:nvSpPr>
        <p:spPr>
          <a:xfrm rot="16200000">
            <a:off x="5623949" y="4088987"/>
            <a:ext cx="6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solidFill>
                  <a:prstClr val="black"/>
                </a:solidFill>
                <a:latin typeface="Calibri"/>
              </a:rPr>
              <a:t>tabulky</a:t>
            </a:r>
            <a:r>
              <a:rPr lang="cs-CZ" sz="105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1200" i="1" dirty="0">
                <a:solidFill>
                  <a:prstClr val="black"/>
                </a:solidFill>
                <a:latin typeface="Calibri"/>
              </a:rPr>
              <a:t>grafy</a:t>
            </a:r>
          </a:p>
        </p:txBody>
      </p: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474A8ABD-0CE8-430C-AD94-A5BC6B5B1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048531"/>
              </p:ext>
            </p:extLst>
          </p:nvPr>
        </p:nvGraphicFramePr>
        <p:xfrm>
          <a:off x="676656" y="1829702"/>
          <a:ext cx="3890581" cy="1953116"/>
        </p:xfrm>
        <a:graphic>
          <a:graphicData uri="http://schemas.openxmlformats.org/drawingml/2006/table">
            <a:tbl>
              <a:tblPr firstRow="1" bandRow="1">
                <a:noFill/>
                <a:tableStyleId>{5940675A-B579-460E-94D1-54222C63F5DA}</a:tableStyleId>
              </a:tblPr>
              <a:tblGrid>
                <a:gridCol w="2007163">
                  <a:extLst>
                    <a:ext uri="{9D8B030D-6E8A-4147-A177-3AD203B41FA5}">
                      <a16:colId xmlns:a16="http://schemas.microsoft.com/office/drawing/2014/main" val="1484428364"/>
                    </a:ext>
                  </a:extLst>
                </a:gridCol>
                <a:gridCol w="1883418">
                  <a:extLst>
                    <a:ext uri="{9D8B030D-6E8A-4147-A177-3AD203B41FA5}">
                      <a16:colId xmlns:a16="http://schemas.microsoft.com/office/drawing/2014/main" val="2237628758"/>
                    </a:ext>
                  </a:extLst>
                </a:gridCol>
              </a:tblGrid>
              <a:tr h="1953116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Webové rozhraní </a:t>
                      </a:r>
                    </a:p>
                    <a:p>
                      <a:pPr algn="ctr"/>
                      <a:r>
                        <a:rPr lang="cs-CZ" sz="1400" b="0" dirty="0">
                          <a:solidFill>
                            <a:prstClr val="black"/>
                          </a:solidFill>
                          <a:latin typeface="+mn-lt"/>
                        </a:rPr>
                        <a:t>a</a:t>
                      </a:r>
                      <a:r>
                        <a:rPr lang="cs-CZ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sz="1400" b="1" dirty="0">
                          <a:solidFill>
                            <a:prstClr val="black"/>
                          </a:solidFill>
                          <a:latin typeface="+mn-lt"/>
                        </a:rPr>
                        <a:t>Komunikační modul</a:t>
                      </a:r>
                      <a:endParaRPr lang="cs-CZ" sz="1400" dirty="0"/>
                    </a:p>
                  </a:txBody>
                  <a:tcPr marL="68580" marR="68580" marT="34290" marB="34290" anchor="ctr"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520466"/>
                  </a:ext>
                </a:extLst>
              </a:tr>
            </a:tbl>
          </a:graphicData>
        </a:graphic>
      </p:graphicFrame>
      <p:sp>
        <p:nvSpPr>
          <p:cNvPr id="16" name="Nadpis 1">
            <a:extLst>
              <a:ext uri="{FF2B5EF4-FFF2-40B4-BE49-F238E27FC236}">
                <a16:creationId xmlns:a16="http://schemas.microsoft.com/office/drawing/2014/main" id="{79A79662-FAEB-4A49-9CC4-CBEC618DB355}"/>
              </a:ext>
            </a:extLst>
          </p:cNvPr>
          <p:cNvSpPr txBox="1">
            <a:spLocks/>
          </p:cNvSpPr>
          <p:nvPr/>
        </p:nvSpPr>
        <p:spPr>
          <a:xfrm>
            <a:off x="2731726" y="1210271"/>
            <a:ext cx="3671021" cy="30777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cs-CZ" sz="2000" dirty="0">
                <a:ln>
                  <a:solidFill>
                    <a:srgbClr val="004B8D"/>
                  </a:solidFill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RIS3 portál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1C10D29F-FE61-492E-9A7B-278A87A2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430887"/>
          </a:xfrm>
        </p:spPr>
        <p:txBody>
          <a:bodyPr/>
          <a:lstStyle/>
          <a:p>
            <a:pPr algn="ctr"/>
            <a:r>
              <a:rPr lang="cs-CZ" sz="2800" b="1" dirty="0"/>
              <a:t>Struktura RIS3 portálu</a:t>
            </a:r>
          </a:p>
        </p:txBody>
      </p:sp>
      <p:pic>
        <p:nvPicPr>
          <p:cNvPr id="2054" name="Picture 6" descr="GIF pro prezentace Powerpoint - 100 animovaných obrázky – USAGIF.com">
            <a:extLst>
              <a:ext uri="{FF2B5EF4-FFF2-40B4-BE49-F238E27FC236}">
                <a16:creationId xmlns:a16="http://schemas.microsoft.com/office/drawing/2014/main" id="{4BFACCD0-4863-430B-950E-C8FF8FE22C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77" y="4068321"/>
            <a:ext cx="1736842" cy="14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7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Tvorba strategií – základní principy stěžejní (nejen) pro monitoring</a:t>
            </a:r>
          </a:p>
        </p:txBody>
      </p:sp>
      <p:pic>
        <p:nvPicPr>
          <p:cNvPr id="1050" name="Picture 26" descr="Gif - Rocket Landing Page by Hasan Mahmud on Dribbble">
            <a:extLst>
              <a:ext uri="{FF2B5EF4-FFF2-40B4-BE49-F238E27FC236}">
                <a16:creationId xmlns:a16="http://schemas.microsoft.com/office/drawing/2014/main" id="{5A980535-B36E-467E-8D13-D268D55AF6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2" y="1460901"/>
            <a:ext cx="1755648" cy="13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SS Paper Plane Animation - Lena Design">
            <a:extLst>
              <a:ext uri="{FF2B5EF4-FFF2-40B4-BE49-F238E27FC236}">
                <a16:creationId xmlns:a16="http://schemas.microsoft.com/office/drawing/2014/main" id="{A47E8164-B278-4EC4-9E82-BFF717A78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44" y="2198634"/>
            <a:ext cx="3047856" cy="16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پرواز هواپیما GIF - پرواز هواپیما - Discover &amp; Share GIFs">
            <a:extLst>
              <a:ext uri="{FF2B5EF4-FFF2-40B4-BE49-F238E27FC236}">
                <a16:creationId xmlns:a16="http://schemas.microsoft.com/office/drawing/2014/main" id="{14C1081F-B051-4CD6-97C9-F3D2F2FC4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28" y="1838889"/>
            <a:ext cx="1442257" cy="13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7B29B11-F7EA-464E-B959-5AA511D9C080}"/>
              </a:ext>
            </a:extLst>
          </p:cNvPr>
          <p:cNvSpPr txBox="1"/>
          <p:nvPr/>
        </p:nvSpPr>
        <p:spPr>
          <a:xfrm>
            <a:off x="596640" y="1051736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PŘEDSTAVA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55F2078-7138-4EED-80EE-4A02F9D5C912}"/>
              </a:ext>
            </a:extLst>
          </p:cNvPr>
          <p:cNvSpPr txBox="1"/>
          <p:nvPr/>
        </p:nvSpPr>
        <p:spPr>
          <a:xfrm>
            <a:off x="3760032" y="1385850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IMPLEMENTACE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94CBE8F-5465-4C7B-8119-C955A24FE794}"/>
              </a:ext>
            </a:extLst>
          </p:cNvPr>
          <p:cNvSpPr txBox="1"/>
          <p:nvPr/>
        </p:nvSpPr>
        <p:spPr>
          <a:xfrm>
            <a:off x="6706819" y="1749937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MONITORING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A19E2FE-4A30-454E-9DAE-3B2B5781BB80}"/>
              </a:ext>
            </a:extLst>
          </p:cNvPr>
          <p:cNvSpPr txBox="1"/>
          <p:nvPr/>
        </p:nvSpPr>
        <p:spPr>
          <a:xfrm>
            <a:off x="3439108" y="4654601"/>
            <a:ext cx="450214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TVORBA STRATEGIÍ = TÝMOVÁ PRÁCE!</a:t>
            </a:r>
          </a:p>
        </p:txBody>
      </p:sp>
      <p:pic>
        <p:nvPicPr>
          <p:cNvPr id="27" name="Picture 8" descr="GIF pro prezentace Powerpoint - 100 animovaných obrázky – USAGIF.com">
            <a:extLst>
              <a:ext uri="{FF2B5EF4-FFF2-40B4-BE49-F238E27FC236}">
                <a16:creationId xmlns:a16="http://schemas.microsoft.com/office/drawing/2014/main" id="{9ECBF715-7803-4DB3-ABD9-81736F775D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5" y="4036403"/>
            <a:ext cx="1740123" cy="14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DB5F18BB-8552-41C7-872E-58ED0F2ECC67}"/>
              </a:ext>
            </a:extLst>
          </p:cNvPr>
          <p:cNvSpPr/>
          <p:nvPr/>
        </p:nvSpPr>
        <p:spPr>
          <a:xfrm rot="1617092">
            <a:off x="2793038" y="2036031"/>
            <a:ext cx="617083" cy="275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: doprava 28">
            <a:extLst>
              <a:ext uri="{FF2B5EF4-FFF2-40B4-BE49-F238E27FC236}">
                <a16:creationId xmlns:a16="http://schemas.microsoft.com/office/drawing/2014/main" id="{258B3D13-E6A5-4C6C-B780-72256F6452A8}"/>
              </a:ext>
            </a:extLst>
          </p:cNvPr>
          <p:cNvSpPr/>
          <p:nvPr/>
        </p:nvSpPr>
        <p:spPr>
          <a:xfrm rot="1572743">
            <a:off x="5814177" y="2469600"/>
            <a:ext cx="617083" cy="275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649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Tvorba strategií – základní principy stěžejní (nejen) pro monitoring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320DF33-AE50-479A-AB81-472B199BE85F}"/>
              </a:ext>
            </a:extLst>
          </p:cNvPr>
          <p:cNvGraphicFramePr/>
          <p:nvPr/>
        </p:nvGraphicFramePr>
        <p:xfrm>
          <a:off x="1524000" y="12367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GIF pro prezentace Powerpoint - 100 animovaných obrázky – USAGIF.com">
            <a:extLst>
              <a:ext uri="{FF2B5EF4-FFF2-40B4-BE49-F238E27FC236}">
                <a16:creationId xmlns:a16="http://schemas.microsoft.com/office/drawing/2014/main" id="{7B557527-1D88-42C9-937C-D2234FC70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68" y="4150947"/>
            <a:ext cx="1430064" cy="138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65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Implementace strategií 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A81C71DA-8AE5-4F58-89BE-6C8D9B0AF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23559"/>
              </p:ext>
            </p:extLst>
          </p:nvPr>
        </p:nvGraphicFramePr>
        <p:xfrm>
          <a:off x="5650146" y="1287866"/>
          <a:ext cx="1982912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912">
                  <a:extLst>
                    <a:ext uri="{9D8B030D-6E8A-4147-A177-3AD203B41FA5}">
                      <a16:colId xmlns:a16="http://schemas.microsoft.com/office/drawing/2014/main" val="18773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Programy podpory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32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i="1" dirty="0"/>
                        <a:t>Aktivity programů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86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i="1" dirty="0"/>
                        <a:t>Cíle programů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803143"/>
                  </a:ext>
                </a:extLst>
              </a:tr>
              <a:tr h="447355">
                <a:tc>
                  <a:txBody>
                    <a:bodyPr/>
                    <a:lstStyle/>
                    <a:p>
                      <a:r>
                        <a:rPr lang="cs-CZ" sz="1600" i="1" dirty="0"/>
                        <a:t>Dopady, výstupy, výsledky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264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i="0" dirty="0">
                          <a:hlinkClick r:id="rId3"/>
                        </a:rPr>
                        <a:t>MS2021+</a:t>
                      </a:r>
                      <a:endParaRPr lang="cs-CZ" sz="18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95014"/>
                  </a:ext>
                </a:extLst>
              </a:tr>
            </a:tbl>
          </a:graphicData>
        </a:graphic>
      </p:graphicFrame>
      <p:graphicFrame>
        <p:nvGraphicFramePr>
          <p:cNvPr id="7" name="Tabulka 3">
            <a:extLst>
              <a:ext uri="{FF2B5EF4-FFF2-40B4-BE49-F238E27FC236}">
                <a16:creationId xmlns:a16="http://schemas.microsoft.com/office/drawing/2014/main" id="{AC6B1326-5F52-479A-A36B-9E23B3FF5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079778"/>
              </p:ext>
            </p:extLst>
          </p:nvPr>
        </p:nvGraphicFramePr>
        <p:xfrm>
          <a:off x="1161621" y="1260193"/>
          <a:ext cx="2095928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928">
                  <a:extLst>
                    <a:ext uri="{9D8B030D-6E8A-4147-A177-3AD203B41FA5}">
                      <a16:colId xmlns:a16="http://schemas.microsoft.com/office/drawing/2014/main" val="18773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Strategie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32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i="1" dirty="0"/>
                        <a:t>Podporované aktivity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86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i="1" dirty="0"/>
                        <a:t>Cíle strategie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803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i="1" dirty="0"/>
                        <a:t>Dopady, výstupy, výsledky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264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i="0" dirty="0">
                          <a:hlinkClick r:id="rId4"/>
                        </a:rPr>
                        <a:t>RIS3 číselníky</a:t>
                      </a:r>
                      <a:endParaRPr lang="cs-CZ" sz="18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376623"/>
                  </a:ext>
                </a:extLst>
              </a:tr>
            </a:tbl>
          </a:graphicData>
        </a:graphic>
      </p:graphicFrame>
      <p:sp>
        <p:nvSpPr>
          <p:cNvPr id="5" name="Šipka: obousměrná vodorovná 4">
            <a:extLst>
              <a:ext uri="{FF2B5EF4-FFF2-40B4-BE49-F238E27FC236}">
                <a16:creationId xmlns:a16="http://schemas.microsoft.com/office/drawing/2014/main" id="{3103BFD1-F3AE-4CF4-BD77-95D8B244FAA8}"/>
              </a:ext>
            </a:extLst>
          </p:cNvPr>
          <p:cNvSpPr/>
          <p:nvPr/>
        </p:nvSpPr>
        <p:spPr>
          <a:xfrm>
            <a:off x="3904180" y="2055127"/>
            <a:ext cx="1099335" cy="472612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Picture 2" descr="GIF pro prezentace Powerpoint - 100 animovaných obrázky – USAGIF.com">
            <a:extLst>
              <a:ext uri="{FF2B5EF4-FFF2-40B4-BE49-F238E27FC236}">
                <a16:creationId xmlns:a16="http://schemas.microsoft.com/office/drawing/2014/main" id="{9E105240-1C1C-45EE-A9D9-6449588F7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801" y="4013042"/>
            <a:ext cx="1424092" cy="16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96" y="224066"/>
            <a:ext cx="8260169" cy="49673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cs-CZ" sz="2400" b="1" dirty="0"/>
              <a:t>Monitoring – základní principy</a:t>
            </a:r>
          </a:p>
        </p:txBody>
      </p:sp>
      <p:pic>
        <p:nvPicPr>
          <p:cNvPr id="3" name="Online médium 2" title="Monitoring and Evaluation Systems Review, what is it">
            <a:hlinkClick r:id="" action="ppaction://media"/>
            <a:extLst>
              <a:ext uri="{FF2B5EF4-FFF2-40B4-BE49-F238E27FC236}">
                <a16:creationId xmlns:a16="http://schemas.microsoft.com/office/drawing/2014/main" id="{6B44A1B6-E355-4498-8AA5-3626DA1418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70225" y="825500"/>
            <a:ext cx="2863850" cy="506876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068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18" y="293039"/>
            <a:ext cx="8542321" cy="369332"/>
          </a:xfrm>
        </p:spPr>
        <p:txBody>
          <a:bodyPr/>
          <a:lstStyle/>
          <a:p>
            <a:pPr algn="ctr"/>
            <a:r>
              <a:rPr lang="cs-CZ" sz="2400" b="1" dirty="0"/>
              <a:t>Monitoring – dopady, výstupy, výsledky 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A81C71DA-8AE5-4F58-89BE-6C8D9B0AF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714650"/>
              </p:ext>
            </p:extLst>
          </p:nvPr>
        </p:nvGraphicFramePr>
        <p:xfrm>
          <a:off x="425244" y="941391"/>
          <a:ext cx="6889956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928">
                  <a:extLst>
                    <a:ext uri="{9D8B030D-6E8A-4147-A177-3AD203B41FA5}">
                      <a16:colId xmlns:a16="http://schemas.microsoft.com/office/drawing/2014/main" val="18773587"/>
                    </a:ext>
                  </a:extLst>
                </a:gridCol>
                <a:gridCol w="951259">
                  <a:extLst>
                    <a:ext uri="{9D8B030D-6E8A-4147-A177-3AD203B41FA5}">
                      <a16:colId xmlns:a16="http://schemas.microsoft.com/office/drawing/2014/main" val="32258219"/>
                    </a:ext>
                  </a:extLst>
                </a:gridCol>
                <a:gridCol w="1202344">
                  <a:extLst>
                    <a:ext uri="{9D8B030D-6E8A-4147-A177-3AD203B41FA5}">
                      <a16:colId xmlns:a16="http://schemas.microsoft.com/office/drawing/2014/main" val="2467908677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1491015399"/>
                    </a:ext>
                  </a:extLst>
                </a:gridCol>
                <a:gridCol w="1264051">
                  <a:extLst>
                    <a:ext uri="{9D8B030D-6E8A-4147-A177-3AD203B41FA5}">
                      <a16:colId xmlns:a16="http://schemas.microsoft.com/office/drawing/2014/main" val="3234980160"/>
                    </a:ext>
                  </a:extLst>
                </a:gridCol>
                <a:gridCol w="1364849">
                  <a:extLst>
                    <a:ext uri="{9D8B030D-6E8A-4147-A177-3AD203B41FA5}">
                      <a16:colId xmlns:a16="http://schemas.microsoft.com/office/drawing/2014/main" val="3878070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Úroveň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Typ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Časový průběh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Zdroj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Cílové hodnoty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Cílové hodnoty stanoví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32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i="1" dirty="0"/>
                        <a:t>Vize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Dopadový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Dlouhodobý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Instituce zaměřené na statistiky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Ano/Ne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Politická reprezentace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86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i="1" dirty="0"/>
                        <a:t>Strategické cíle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Dopadový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i="1" dirty="0"/>
                        <a:t>Dlouhodobý</a:t>
                      </a:r>
                    </a:p>
                    <a:p>
                      <a:endParaRPr lang="cs-CZ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Instituce zaměřené na statistiky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Ano/Ne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Politická reprezentace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803143"/>
                  </a:ext>
                </a:extLst>
              </a:tr>
            </a:tbl>
          </a:graphicData>
        </a:graphic>
      </p:graphicFrame>
      <p:graphicFrame>
        <p:nvGraphicFramePr>
          <p:cNvPr id="8" name="Tabulka 3">
            <a:extLst>
              <a:ext uri="{FF2B5EF4-FFF2-40B4-BE49-F238E27FC236}">
                <a16:creationId xmlns:a16="http://schemas.microsoft.com/office/drawing/2014/main" id="{A73157B1-3F79-49DA-963C-CF9AB4FE6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244518"/>
              </p:ext>
            </p:extLst>
          </p:nvPr>
        </p:nvGraphicFramePr>
        <p:xfrm>
          <a:off x="425244" y="3018731"/>
          <a:ext cx="6889956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928">
                  <a:extLst>
                    <a:ext uri="{9D8B030D-6E8A-4147-A177-3AD203B41FA5}">
                      <a16:colId xmlns:a16="http://schemas.microsoft.com/office/drawing/2014/main" val="18773587"/>
                    </a:ext>
                  </a:extLst>
                </a:gridCol>
                <a:gridCol w="951259">
                  <a:extLst>
                    <a:ext uri="{9D8B030D-6E8A-4147-A177-3AD203B41FA5}">
                      <a16:colId xmlns:a16="http://schemas.microsoft.com/office/drawing/2014/main" val="32258219"/>
                    </a:ext>
                  </a:extLst>
                </a:gridCol>
                <a:gridCol w="1335693">
                  <a:extLst>
                    <a:ext uri="{9D8B030D-6E8A-4147-A177-3AD203B41FA5}">
                      <a16:colId xmlns:a16="http://schemas.microsoft.com/office/drawing/2014/main" val="1375618947"/>
                    </a:ext>
                  </a:extLst>
                </a:gridCol>
                <a:gridCol w="1218231">
                  <a:extLst>
                    <a:ext uri="{9D8B030D-6E8A-4147-A177-3AD203B41FA5}">
                      <a16:colId xmlns:a16="http://schemas.microsoft.com/office/drawing/2014/main" val="1491015399"/>
                    </a:ext>
                  </a:extLst>
                </a:gridCol>
                <a:gridCol w="1064996">
                  <a:extLst>
                    <a:ext uri="{9D8B030D-6E8A-4147-A177-3AD203B41FA5}">
                      <a16:colId xmlns:a16="http://schemas.microsoft.com/office/drawing/2014/main" val="3234980160"/>
                    </a:ext>
                  </a:extLst>
                </a:gridCol>
                <a:gridCol w="1364849">
                  <a:extLst>
                    <a:ext uri="{9D8B030D-6E8A-4147-A177-3AD203B41FA5}">
                      <a16:colId xmlns:a16="http://schemas.microsoft.com/office/drawing/2014/main" val="3878070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Úroveň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Typ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Zdroj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Cílové hodnoty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Cílové hodnoty stanoví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32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i="1" dirty="0"/>
                        <a:t>Specifické cíle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Výstupový</a:t>
                      </a:r>
                    </a:p>
                    <a:p>
                      <a:r>
                        <a:rPr lang="cs-CZ" sz="1200" i="1" dirty="0"/>
                        <a:t>Výsledkový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Střednědobý / Krátkodobý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Programy podpory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dirty="0"/>
                        <a:t>Řídící orgány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264660"/>
                  </a:ext>
                </a:extLst>
              </a:tr>
            </a:tbl>
          </a:graphicData>
        </a:graphic>
      </p:graphicFrame>
      <p:sp>
        <p:nvSpPr>
          <p:cNvPr id="4" name="Šipka: dolů 3">
            <a:extLst>
              <a:ext uri="{FF2B5EF4-FFF2-40B4-BE49-F238E27FC236}">
                <a16:creationId xmlns:a16="http://schemas.microsoft.com/office/drawing/2014/main" id="{51901C5C-D241-45D8-B4DB-405426BE46DF}"/>
              </a:ext>
            </a:extLst>
          </p:cNvPr>
          <p:cNvSpPr/>
          <p:nvPr/>
        </p:nvSpPr>
        <p:spPr>
          <a:xfrm>
            <a:off x="7905744" y="1507804"/>
            <a:ext cx="466725" cy="47783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2B624AEA-019F-4BAA-931D-07C7054212AB}"/>
              </a:ext>
            </a:extLst>
          </p:cNvPr>
          <p:cNvSpPr/>
          <p:nvPr/>
        </p:nvSpPr>
        <p:spPr>
          <a:xfrm rot="10800000">
            <a:off x="7905744" y="2971093"/>
            <a:ext cx="466725" cy="47783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E310CB1-DF32-4FB0-BF1D-98F4C05F9F67}"/>
              </a:ext>
            </a:extLst>
          </p:cNvPr>
          <p:cNvSpPr txBox="1"/>
          <p:nvPr/>
        </p:nvSpPr>
        <p:spPr>
          <a:xfrm>
            <a:off x="7457488" y="865545"/>
            <a:ext cx="13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cap="all" dirty="0">
                <a:solidFill>
                  <a:schemeClr val="accent2"/>
                </a:solidFill>
              </a:rPr>
              <a:t>Monitoring</a:t>
            </a:r>
            <a:r>
              <a:rPr lang="cs-CZ" sz="1600" b="1" dirty="0">
                <a:solidFill>
                  <a:schemeClr val="accent2"/>
                </a:solidFill>
              </a:rPr>
              <a:t> „shora“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8DC917-18D3-4593-894A-F99B57433788}"/>
              </a:ext>
            </a:extLst>
          </p:cNvPr>
          <p:cNvSpPr txBox="1"/>
          <p:nvPr/>
        </p:nvSpPr>
        <p:spPr>
          <a:xfrm>
            <a:off x="7462253" y="3506411"/>
            <a:ext cx="13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cap="all" dirty="0">
                <a:solidFill>
                  <a:schemeClr val="accent2"/>
                </a:solidFill>
              </a:rPr>
              <a:t>Monitoring</a:t>
            </a:r>
            <a:r>
              <a:rPr lang="cs-CZ" sz="1600" b="1" dirty="0">
                <a:solidFill>
                  <a:schemeClr val="accent2"/>
                </a:solidFill>
              </a:rPr>
              <a:t> „zdola“</a:t>
            </a:r>
          </a:p>
        </p:txBody>
      </p:sp>
      <p:pic>
        <p:nvPicPr>
          <p:cNvPr id="1026" name="Picture 2" descr="GIF pro prezentace Powerpoint - 100 animovaných obrázky">
            <a:extLst>
              <a:ext uri="{FF2B5EF4-FFF2-40B4-BE49-F238E27FC236}">
                <a16:creationId xmlns:a16="http://schemas.microsoft.com/office/drawing/2014/main" id="{75B6D189-2756-429D-8C60-BDCA8B49D1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4" y="4505326"/>
            <a:ext cx="1512048" cy="14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5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édium 2" title="Monitoring and Evaluation Indicators">
            <a:hlinkClick r:id="" action="ppaction://media"/>
            <a:extLst>
              <a:ext uri="{FF2B5EF4-FFF2-40B4-BE49-F238E27FC236}">
                <a16:creationId xmlns:a16="http://schemas.microsoft.com/office/drawing/2014/main" id="{C8FA43C1-B77F-4076-932F-68A7E1C9DE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45456" y="904143"/>
            <a:ext cx="2853088" cy="5049713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B2252BB-8E71-46AE-910C-37366D1C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96" y="224066"/>
            <a:ext cx="8260169" cy="49673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cs-CZ" sz="2400" b="1" dirty="0"/>
              <a:t>Monitoring – dopady, výstupy, výsledky </a:t>
            </a:r>
          </a:p>
        </p:txBody>
      </p:sp>
    </p:spTree>
    <p:extLst>
      <p:ext uri="{BB962C8B-B14F-4D97-AF65-F5344CB8AC3E}">
        <p14:creationId xmlns:p14="http://schemas.microsoft.com/office/powerpoint/2010/main" val="395888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 modrá A">
  <a:themeElements>
    <a:clrScheme name="MPO-B">
      <a:dk1>
        <a:sysClr val="windowText" lastClr="000000"/>
      </a:dk1>
      <a:lt1>
        <a:srgbClr val="FFFFFF"/>
      </a:lt1>
      <a:dk2>
        <a:srgbClr val="004B8D"/>
      </a:dk2>
      <a:lt2>
        <a:srgbClr val="FFFFFF"/>
      </a:lt2>
      <a:accent1>
        <a:srgbClr val="B9E0F7"/>
      </a:accent1>
      <a:accent2>
        <a:srgbClr val="13B5F4"/>
      </a:accent2>
      <a:accent3>
        <a:srgbClr val="0096D6"/>
      </a:accent3>
      <a:accent4>
        <a:srgbClr val="004B8D"/>
      </a:accent4>
      <a:accent5>
        <a:srgbClr val="E31B23"/>
      </a:accent5>
      <a:accent6>
        <a:srgbClr val="B5121B"/>
      </a:accent6>
      <a:hlink>
        <a:srgbClr val="13B5F4"/>
      </a:hlink>
      <a:folHlink>
        <a:srgbClr val="E31B23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ředloha V1">
  <a:themeElements>
    <a:clrScheme name="MPO-B">
      <a:dk1>
        <a:sysClr val="windowText" lastClr="000000"/>
      </a:dk1>
      <a:lt1>
        <a:srgbClr val="FFFFFF"/>
      </a:lt1>
      <a:dk2>
        <a:srgbClr val="004B8D"/>
      </a:dk2>
      <a:lt2>
        <a:srgbClr val="FFFFFF"/>
      </a:lt2>
      <a:accent1>
        <a:srgbClr val="B9E0F7"/>
      </a:accent1>
      <a:accent2>
        <a:srgbClr val="13B5F4"/>
      </a:accent2>
      <a:accent3>
        <a:srgbClr val="0096D6"/>
      </a:accent3>
      <a:accent4>
        <a:srgbClr val="004B8D"/>
      </a:accent4>
      <a:accent5>
        <a:srgbClr val="E31B23"/>
      </a:accent5>
      <a:accent6>
        <a:srgbClr val="B5121B"/>
      </a:accent6>
      <a:hlink>
        <a:srgbClr val="13B5F4"/>
      </a:hlink>
      <a:folHlink>
        <a:srgbClr val="E31B23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041FCD18EC6343AC0B4722D1CD7B5E" ma:contentTypeVersion="11" ma:contentTypeDescription="Vytvoří nový dokument" ma:contentTypeScope="" ma:versionID="f7915aa1654923dd286cf04853bcba30">
  <xsd:schema xmlns:xsd="http://www.w3.org/2001/XMLSchema" xmlns:xs="http://www.w3.org/2001/XMLSchema" xmlns:p="http://schemas.microsoft.com/office/2006/metadata/properties" xmlns:ns2="bd6999c1-8dc3-4c99-a10f-6379e56fdda9" xmlns:ns3="1a7a52e0-af44-4639-b07b-96c1cee2bb77" targetNamespace="http://schemas.microsoft.com/office/2006/metadata/properties" ma:root="true" ma:fieldsID="4b64868c61e452e0bcb724b9be421d68" ns2:_="" ns3:_="">
    <xsd:import namespace="bd6999c1-8dc3-4c99-a10f-6379e56fdda9"/>
    <xsd:import namespace="1a7a52e0-af44-4639-b07b-96c1cee2bb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999c1-8dc3-4c99-a10f-6379e56f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Značky obrázků" ma:readOnly="false" ma:fieldId="{5cf76f15-5ced-4ddc-b409-7134ff3c332f}" ma:taxonomyMulti="true" ma:sspId="771a0910-4691-4308-a29a-495baf3ee5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a52e0-af44-4639-b07b-96c1cee2bb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ffd9405-ad9a-4fad-8996-fde3e045aeac}" ma:internalName="TaxCatchAll" ma:showField="CatchAllData" ma:web="1a7a52e0-af44-4639-b07b-96c1cee2b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6999c1-8dc3-4c99-a10f-6379e56fdda9">
      <Terms xmlns="http://schemas.microsoft.com/office/infopath/2007/PartnerControls"/>
    </lcf76f155ced4ddcb4097134ff3c332f>
    <TaxCatchAll xmlns="1a7a52e0-af44-4639-b07b-96c1cee2bb77" xsi:nil="true"/>
  </documentManagement>
</p:properties>
</file>

<file path=customXml/itemProps1.xml><?xml version="1.0" encoding="utf-8"?>
<ds:datastoreItem xmlns:ds="http://schemas.openxmlformats.org/officeDocument/2006/customXml" ds:itemID="{130797F1-6857-415F-8B1E-48D992586F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3E6769-1B0D-43F0-B061-6300434201CA}"/>
</file>

<file path=customXml/itemProps3.xml><?xml version="1.0" encoding="utf-8"?>
<ds:datastoreItem xmlns:ds="http://schemas.openxmlformats.org/officeDocument/2006/customXml" ds:itemID="{CBE4B3D3-9211-4C6B-B2CB-7B4FA417B0A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1b99f72e-a386-4489-8e47-dcceb7d22fd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9589</TotalTime>
  <Words>707</Words>
  <Application>Microsoft Office PowerPoint</Application>
  <PresentationFormat>Předvádění na obrazovce (4:3)</PresentationFormat>
  <Paragraphs>199</Paragraphs>
  <Slides>13</Slides>
  <Notes>12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Prezentace modrá A</vt:lpstr>
      <vt:lpstr>Předloha V1</vt:lpstr>
      <vt:lpstr>Motiv Office</vt:lpstr>
      <vt:lpstr>Prezentace aplikace PowerPoint</vt:lpstr>
      <vt:lpstr>Prezentace aplikace PowerPoint</vt:lpstr>
      <vt:lpstr>Struktura RIS3 portálu</vt:lpstr>
      <vt:lpstr>Tvorba strategií – základní principy stěžejní (nejen) pro monitoring</vt:lpstr>
      <vt:lpstr>Tvorba strategií – základní principy stěžejní (nejen) pro monitoring</vt:lpstr>
      <vt:lpstr>Implementace strategií </vt:lpstr>
      <vt:lpstr>Monitoring – základní principy</vt:lpstr>
      <vt:lpstr>Monitoring – dopady, výstupy, výsledky </vt:lpstr>
      <vt:lpstr>Monitoring – dopady, výstupy, výsledky </vt:lpstr>
      <vt:lpstr>Prezentace aplikace PowerPoint</vt:lpstr>
      <vt:lpstr>Monitoring RIS3 – ukázka z výstupů </vt:lpstr>
      <vt:lpstr>Děkuji za pozornost!</vt:lpstr>
      <vt:lpstr>Prezentace aplikace PowerPoint</vt:lpstr>
    </vt:vector>
  </TitlesOfParts>
  <Company>Ministerstvo průmyslu a obchodu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Svobodová Alena</dc:creator>
  <cp:lastModifiedBy>Bilík Jan</cp:lastModifiedBy>
  <cp:revision>538</cp:revision>
  <cp:lastPrinted>2021-11-09T07:55:59Z</cp:lastPrinted>
  <dcterms:created xsi:type="dcterms:W3CDTF">2019-05-30T13:50:03Z</dcterms:created>
  <dcterms:modified xsi:type="dcterms:W3CDTF">2023-10-25T07:11:42Z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0x01010089041FCD18EC6343AC0B4722D1CD7B5E</vt:lpwstr>
  </property>
  <property fmtid="{D5CDD505-2E9C-101B-9397-08002B2CF9AE}" pid="3" name="MSIP_Label_9b1b1a72-f92c-433c-88be-e9b6598285d3_Enabled">
    <vt:lpwstr>true</vt:lpwstr>
  </property>
  <property fmtid="{D5CDD505-2E9C-101B-9397-08002B2CF9AE}" pid="4" name="MSIP_Label_9b1b1a72-f92c-433c-88be-e9b6598285d3_SetDate">
    <vt:lpwstr>2021-05-10T08:28:34Z</vt:lpwstr>
  </property>
  <property fmtid="{D5CDD505-2E9C-101B-9397-08002B2CF9AE}" pid="5" name="MSIP_Label_9b1b1a72-f92c-433c-88be-e9b6598285d3_Method">
    <vt:lpwstr>Privileged</vt:lpwstr>
  </property>
  <property fmtid="{D5CDD505-2E9C-101B-9397-08002B2CF9AE}" pid="6" name="MSIP_Label_9b1b1a72-f92c-433c-88be-e9b6598285d3_Name">
    <vt:lpwstr>Pro vnitřní potřebu</vt:lpwstr>
  </property>
  <property fmtid="{D5CDD505-2E9C-101B-9397-08002B2CF9AE}" pid="7" name="MSIP_Label_9b1b1a72-f92c-433c-88be-e9b6598285d3_SiteId">
    <vt:lpwstr>1f9775f0-c6d0-40f3-b27c-91cb5bbd294a</vt:lpwstr>
  </property>
  <property fmtid="{D5CDD505-2E9C-101B-9397-08002B2CF9AE}" pid="8" name="MSIP_Label_9b1b1a72-f92c-433c-88be-e9b6598285d3_ActionId">
    <vt:lpwstr>b46615aa-33ce-454b-b626-422a3dd5baac</vt:lpwstr>
  </property>
  <property fmtid="{D5CDD505-2E9C-101B-9397-08002B2CF9AE}" pid="9" name="MSIP_Label_9b1b1a72-f92c-433c-88be-e9b6598285d3_ContentBits">
    <vt:lpwstr>1</vt:lpwstr>
  </property>
  <property fmtid="{D5CDD505-2E9C-101B-9397-08002B2CF9AE}" pid="10" name="ClassificationContentMarkingHeaderLocations">
    <vt:lpwstr>Prezentace modrá A:5</vt:lpwstr>
  </property>
  <property fmtid="{D5CDD505-2E9C-101B-9397-08002B2CF9AE}" pid="11" name="ClassificationContentMarkingHeaderText">
    <vt:lpwstr>Interní informace nezařazené</vt:lpwstr>
  </property>
</Properties>
</file>